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2"/>
  </p:sldMasterIdLst>
  <p:notesMasterIdLst>
    <p:notesMasterId r:id="rId28"/>
  </p:notesMasterIdLst>
  <p:sldIdLst>
    <p:sldId id="260" r:id="rId3"/>
    <p:sldId id="261" r:id="rId4"/>
    <p:sldId id="262" r:id="rId5"/>
    <p:sldId id="270" r:id="rId6"/>
    <p:sldId id="271" r:id="rId7"/>
    <p:sldId id="272" r:id="rId8"/>
    <p:sldId id="263" r:id="rId9"/>
    <p:sldId id="274" r:id="rId10"/>
    <p:sldId id="273" r:id="rId11"/>
    <p:sldId id="275" r:id="rId12"/>
    <p:sldId id="276" r:id="rId13"/>
    <p:sldId id="277" r:id="rId14"/>
    <p:sldId id="265" r:id="rId15"/>
    <p:sldId id="266" r:id="rId16"/>
    <p:sldId id="267" r:id="rId17"/>
    <p:sldId id="268" r:id="rId18"/>
    <p:sldId id="278" r:id="rId19"/>
    <p:sldId id="269" r:id="rId20"/>
    <p:sldId id="287" r:id="rId21"/>
    <p:sldId id="290" r:id="rId22"/>
    <p:sldId id="291" r:id="rId23"/>
    <p:sldId id="292" r:id="rId24"/>
    <p:sldId id="293" r:id="rId25"/>
    <p:sldId id="264" r:id="rId26"/>
    <p:sldId id="259" r:id="rId27"/>
  </p:sldIdLst>
  <p:sldSz cx="11522075" cy="7200900"/>
  <p:notesSz cx="6858000" cy="9144000"/>
  <p:defaultTextStyle>
    <a:defPPr>
      <a:defRPr lang="zh-CN"/>
    </a:defPPr>
    <a:lvl1pPr marL="0" algn="l" defTabSz="1197610" rtl="0" eaLnBrk="1" latinLnBrk="0" hangingPunct="1">
      <a:defRPr sz="2400" kern="1200">
        <a:solidFill>
          <a:schemeClr val="tx1"/>
        </a:solidFill>
        <a:latin typeface="+mn-lt"/>
        <a:ea typeface="+mn-ea"/>
        <a:cs typeface="+mn-cs"/>
      </a:defRPr>
    </a:lvl1pPr>
    <a:lvl2pPr marL="598805" algn="l" defTabSz="1197610" rtl="0" eaLnBrk="1" latinLnBrk="0" hangingPunct="1">
      <a:defRPr sz="2400" kern="1200">
        <a:solidFill>
          <a:schemeClr val="tx1"/>
        </a:solidFill>
        <a:latin typeface="+mn-lt"/>
        <a:ea typeface="+mn-ea"/>
        <a:cs typeface="+mn-cs"/>
      </a:defRPr>
    </a:lvl2pPr>
    <a:lvl3pPr marL="1198245" algn="l" defTabSz="1197610" rtl="0" eaLnBrk="1" latinLnBrk="0" hangingPunct="1">
      <a:defRPr sz="2400" kern="1200">
        <a:solidFill>
          <a:schemeClr val="tx1"/>
        </a:solidFill>
        <a:latin typeface="+mn-lt"/>
        <a:ea typeface="+mn-ea"/>
        <a:cs typeface="+mn-cs"/>
      </a:defRPr>
    </a:lvl3pPr>
    <a:lvl4pPr marL="1797050" algn="l" defTabSz="1197610" rtl="0" eaLnBrk="1" latinLnBrk="0" hangingPunct="1">
      <a:defRPr sz="2400" kern="1200">
        <a:solidFill>
          <a:schemeClr val="tx1"/>
        </a:solidFill>
        <a:latin typeface="+mn-lt"/>
        <a:ea typeface="+mn-ea"/>
        <a:cs typeface="+mn-cs"/>
      </a:defRPr>
    </a:lvl4pPr>
    <a:lvl5pPr marL="2396490" algn="l" defTabSz="1197610" rtl="0" eaLnBrk="1" latinLnBrk="0" hangingPunct="1">
      <a:defRPr sz="2400" kern="1200">
        <a:solidFill>
          <a:schemeClr val="tx1"/>
        </a:solidFill>
        <a:latin typeface="+mn-lt"/>
        <a:ea typeface="+mn-ea"/>
        <a:cs typeface="+mn-cs"/>
      </a:defRPr>
    </a:lvl5pPr>
    <a:lvl6pPr marL="2995295" algn="l" defTabSz="1197610" rtl="0" eaLnBrk="1" latinLnBrk="0" hangingPunct="1">
      <a:defRPr sz="2400" kern="1200">
        <a:solidFill>
          <a:schemeClr val="tx1"/>
        </a:solidFill>
        <a:latin typeface="+mn-lt"/>
        <a:ea typeface="+mn-ea"/>
        <a:cs typeface="+mn-cs"/>
      </a:defRPr>
    </a:lvl6pPr>
    <a:lvl7pPr marL="3594735" algn="l" defTabSz="1197610" rtl="0" eaLnBrk="1" latinLnBrk="0" hangingPunct="1">
      <a:defRPr sz="2400" kern="1200">
        <a:solidFill>
          <a:schemeClr val="tx1"/>
        </a:solidFill>
        <a:latin typeface="+mn-lt"/>
        <a:ea typeface="+mn-ea"/>
        <a:cs typeface="+mn-cs"/>
      </a:defRPr>
    </a:lvl7pPr>
    <a:lvl8pPr marL="4193540" algn="l" defTabSz="1197610" rtl="0" eaLnBrk="1" latinLnBrk="0" hangingPunct="1">
      <a:defRPr sz="2400" kern="1200">
        <a:solidFill>
          <a:schemeClr val="tx1"/>
        </a:solidFill>
        <a:latin typeface="+mn-lt"/>
        <a:ea typeface="+mn-ea"/>
        <a:cs typeface="+mn-cs"/>
      </a:defRPr>
    </a:lvl8pPr>
    <a:lvl9pPr marL="4792980" algn="l" defTabSz="119761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68">
          <p15:clr>
            <a:srgbClr val="A4A3A4"/>
          </p15:clr>
        </p15:guide>
        <p15:guide id="2" pos="362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66"/>
    <p:restoredTop sz="94651"/>
  </p:normalViewPr>
  <p:slideViewPr>
    <p:cSldViewPr>
      <p:cViewPr varScale="1">
        <p:scale>
          <a:sx n="118" d="100"/>
          <a:sy n="118" d="100"/>
        </p:scale>
        <p:origin x="1152" y="192"/>
      </p:cViewPr>
      <p:guideLst>
        <p:guide orient="horz" pos="2268"/>
        <p:guide pos="3629"/>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C82B022-7469-4E23-8C08-65BDE4B123D1}" type="datetimeFigureOut">
              <a:rPr lang="zh-CN" altLang="en-US" smtClean="0"/>
              <a:t>2019/10/8</a:t>
            </a:fld>
            <a:endParaRPr lang="zh-CN" altLang="en-US"/>
          </a:p>
        </p:txBody>
      </p:sp>
      <p:sp>
        <p:nvSpPr>
          <p:cNvPr id="4" name="幻灯片图像占位符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FECD361-3C36-4096-BD86-F5869C8BB20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a:xfrm>
            <a:off x="685800" y="685800"/>
            <a:ext cx="5486400" cy="3429000"/>
          </a:xfrm>
        </p:spPr>
      </p:sp>
      <p:sp>
        <p:nvSpPr>
          <p:cNvPr id="14339"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4340" name="灯片编号占位符 3"/>
          <p:cNvSpPr>
            <a:spLocks noGrp="1"/>
          </p:cNvSpPr>
          <p:nvPr>
            <p:ph type="sldNum" sz="quarter" idx="5"/>
          </p:nvPr>
        </p:nvSpPr>
        <p:spPr>
          <a:noFill/>
        </p:spPr>
        <p:txBody>
          <a:bodyPr/>
          <a:lstStyle/>
          <a:p>
            <a:fld id="{A74D50F1-F253-41BA-A2F7-765DB105704D}" type="slidenum">
              <a:rPr lang="en-US" altLang="zh-CN" smtClean="0">
                <a:ea typeface="宋体" panose="02010600030101010101" pitchFamily="2" charset="-122"/>
              </a:rPr>
              <a:t>8</a:t>
            </a:fld>
            <a:endParaRPr lang="en-US" altLang="zh-CN">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自定义版式">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6" y="286702"/>
            <a:ext cx="3790683" cy="1220153"/>
          </a:xfrm>
        </p:spPr>
        <p:txBody>
          <a:bodyPr anchor="b"/>
          <a:lstStyle>
            <a:lvl1pPr algn="l">
              <a:defRPr sz="2600" b="1"/>
            </a:lvl1pPr>
          </a:lstStyle>
          <a:p>
            <a:r>
              <a:rPr lang="zh-CN" altLang="en-US"/>
              <a:t>单击此处编辑母版标题样式</a:t>
            </a:r>
          </a:p>
        </p:txBody>
      </p:sp>
      <p:sp>
        <p:nvSpPr>
          <p:cNvPr id="3" name="内容占位符 2"/>
          <p:cNvSpPr>
            <a:spLocks noGrp="1"/>
          </p:cNvSpPr>
          <p:nvPr>
            <p:ph idx="1"/>
          </p:nvPr>
        </p:nvSpPr>
        <p:spPr>
          <a:xfrm>
            <a:off x="4504811" y="286704"/>
            <a:ext cx="6441160" cy="6145769"/>
          </a:xfrm>
        </p:spPr>
        <p:txBody>
          <a:bodyPr/>
          <a:lstStyle>
            <a:lvl1pPr>
              <a:defRPr sz="4200"/>
            </a:lvl1pPr>
            <a:lvl2pPr>
              <a:defRPr sz="3700"/>
            </a:lvl2pPr>
            <a:lvl3pPr>
              <a:defRPr sz="3100"/>
            </a:lvl3pPr>
            <a:lvl4pPr>
              <a:defRPr sz="2600"/>
            </a:lvl4pPr>
            <a:lvl5pPr>
              <a:defRPr sz="2600"/>
            </a:lvl5pPr>
            <a:lvl6pPr>
              <a:defRPr sz="2600"/>
            </a:lvl6pPr>
            <a:lvl7pPr>
              <a:defRPr sz="2600"/>
            </a:lvl7pPr>
            <a:lvl8pPr>
              <a:defRPr sz="2600"/>
            </a:lvl8pPr>
            <a:lvl9pPr>
              <a:defRPr sz="2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576106" y="1506857"/>
            <a:ext cx="3790683" cy="492561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6"/>
          </a:xfrm>
        </p:spPr>
        <p:txBody>
          <a:bodyPr anchor="b"/>
          <a:lstStyle>
            <a:lvl1pPr algn="l">
              <a:defRPr sz="2600" b="1"/>
            </a:lvl1pPr>
          </a:lstStyle>
          <a:p>
            <a:r>
              <a:rPr lang="zh-CN" altLang="en-US"/>
              <a:t>单击此处编辑母版标题样式</a:t>
            </a:r>
          </a:p>
        </p:txBody>
      </p:sp>
      <p:sp>
        <p:nvSpPr>
          <p:cNvPr id="3" name="图片占位符 2"/>
          <p:cNvSpPr>
            <a:spLocks noGrp="1"/>
          </p:cNvSpPr>
          <p:nvPr>
            <p:ph type="pic" idx="1"/>
          </p:nvPr>
        </p:nvSpPr>
        <p:spPr>
          <a:xfrm>
            <a:off x="2258407" y="643413"/>
            <a:ext cx="6913245" cy="4320540"/>
          </a:xfrm>
        </p:spPr>
        <p:txBody>
          <a:bodyPr/>
          <a:lstStyle>
            <a:lvl1pPr marL="0" indent="0">
              <a:buNone/>
              <a:defRPr sz="4200"/>
            </a:lvl1pPr>
            <a:lvl2pPr marL="598805" indent="0">
              <a:buNone/>
              <a:defRPr sz="3700"/>
            </a:lvl2pPr>
            <a:lvl3pPr marL="1198245" indent="0">
              <a:buNone/>
              <a:defRPr sz="3100"/>
            </a:lvl3pPr>
            <a:lvl4pPr marL="1797050" indent="0">
              <a:buNone/>
              <a:defRPr sz="2600"/>
            </a:lvl4pPr>
            <a:lvl5pPr marL="2396490" indent="0">
              <a:buNone/>
              <a:defRPr sz="2600"/>
            </a:lvl5pPr>
            <a:lvl6pPr marL="2995295" indent="0">
              <a:buNone/>
              <a:defRPr sz="2600"/>
            </a:lvl6pPr>
            <a:lvl7pPr marL="3594735" indent="0">
              <a:buNone/>
              <a:defRPr sz="2600"/>
            </a:lvl7pPr>
            <a:lvl8pPr marL="4193540" indent="0">
              <a:buNone/>
              <a:defRPr sz="2600"/>
            </a:lvl8pPr>
            <a:lvl9pPr marL="4792980" indent="0">
              <a:buNone/>
              <a:defRPr sz="2600"/>
            </a:lvl9pPr>
          </a:lstStyle>
          <a:p>
            <a:r>
              <a:rPr lang="zh-CN" altLang="en-US"/>
              <a:t>单击图标添加图片</a:t>
            </a:r>
          </a:p>
        </p:txBody>
      </p:sp>
      <p:sp>
        <p:nvSpPr>
          <p:cNvPr id="4" name="文本占位符 3"/>
          <p:cNvSpPr>
            <a:spLocks noGrp="1"/>
          </p:cNvSpPr>
          <p:nvPr>
            <p:ph type="body" sz="half" idx="2"/>
          </p:nvPr>
        </p:nvSpPr>
        <p:spPr>
          <a:xfrm>
            <a:off x="2258407" y="5635705"/>
            <a:ext cx="6913245" cy="84510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dirty="0"/>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404243" y="1100120"/>
            <a:ext cx="2592467" cy="460724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46063" y="1100120"/>
            <a:ext cx="7585366" cy="460724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671491"/>
            <a:ext cx="10369868" cy="817027"/>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2_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671492"/>
            <a:ext cx="10369868" cy="817026"/>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标题幻灯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831815" y="2842741"/>
            <a:ext cx="9793764" cy="972023"/>
          </a:xfrm>
        </p:spPr>
        <p:txBody>
          <a:bodyPr>
            <a:normAutofit/>
            <a:scene3d>
              <a:camera prst="orthographicFront"/>
              <a:lightRig rig="threePt" dir="t"/>
            </a:scene3d>
          </a:bodyPr>
          <a:lstStyle>
            <a:lvl1pPr>
              <a:defRPr sz="440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31815" y="2842741"/>
            <a:ext cx="9793764" cy="972023"/>
          </a:xfrm>
        </p:spPr>
        <p:txBody>
          <a:bodyPr>
            <a:normAutofit/>
            <a:scene3d>
              <a:camera prst="orthographicFront"/>
              <a:lightRig rig="threePt" dir="t"/>
            </a:scene3d>
          </a:bodyPr>
          <a:lstStyle>
            <a:lvl1pPr>
              <a:defRPr sz="440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7"/>
            <a:ext cx="9793764" cy="1430178"/>
          </a:xfrm>
        </p:spPr>
        <p:txBody>
          <a:bodyPr anchor="t"/>
          <a:lstStyle>
            <a:lvl1pPr algn="l">
              <a:defRPr sz="5200" b="1" cap="all"/>
            </a:lvl1pPr>
          </a:lstStyle>
          <a:p>
            <a:r>
              <a:rPr lang="zh-CN" altLang="en-US"/>
              <a:t>单击此处编辑母版标题样式</a:t>
            </a:r>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600">
                <a:solidFill>
                  <a:schemeClr val="tx1">
                    <a:tint val="75000"/>
                  </a:schemeClr>
                </a:solidFill>
              </a:defRPr>
            </a:lvl1pPr>
            <a:lvl2pPr marL="598805" indent="0">
              <a:buNone/>
              <a:defRPr sz="2400">
                <a:solidFill>
                  <a:schemeClr val="tx1">
                    <a:tint val="75000"/>
                  </a:schemeClr>
                </a:solidFill>
              </a:defRPr>
            </a:lvl2pPr>
            <a:lvl3pPr marL="1198245" indent="0">
              <a:buNone/>
              <a:defRPr sz="2100">
                <a:solidFill>
                  <a:schemeClr val="tx1">
                    <a:tint val="75000"/>
                  </a:schemeClr>
                </a:solidFill>
              </a:defRPr>
            </a:lvl3pPr>
            <a:lvl4pPr marL="1797050" indent="0">
              <a:buNone/>
              <a:defRPr sz="1800">
                <a:solidFill>
                  <a:schemeClr val="tx1">
                    <a:tint val="75000"/>
                  </a:schemeClr>
                </a:solidFill>
              </a:defRPr>
            </a:lvl4pPr>
            <a:lvl5pPr marL="2396490" indent="0">
              <a:buNone/>
              <a:defRPr sz="1800">
                <a:solidFill>
                  <a:schemeClr val="tx1">
                    <a:tint val="75000"/>
                  </a:schemeClr>
                </a:solidFill>
              </a:defRPr>
            </a:lvl5pPr>
            <a:lvl6pPr marL="2995295" indent="0">
              <a:buNone/>
              <a:defRPr sz="1800">
                <a:solidFill>
                  <a:schemeClr val="tx1">
                    <a:tint val="75000"/>
                  </a:schemeClr>
                </a:solidFill>
              </a:defRPr>
            </a:lvl6pPr>
            <a:lvl7pPr marL="3594735" indent="0">
              <a:buNone/>
              <a:defRPr sz="1800">
                <a:solidFill>
                  <a:schemeClr val="tx1">
                    <a:tint val="75000"/>
                  </a:schemeClr>
                </a:solidFill>
              </a:defRPr>
            </a:lvl7pPr>
            <a:lvl8pPr marL="4193540" indent="0">
              <a:buNone/>
              <a:defRPr sz="1800">
                <a:solidFill>
                  <a:schemeClr val="tx1">
                    <a:tint val="75000"/>
                  </a:schemeClr>
                </a:solidFill>
              </a:defRPr>
            </a:lvl8pPr>
            <a:lvl9pPr marL="4792980" indent="0">
              <a:buNone/>
              <a:defRPr sz="18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76104"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4" name="内容占位符 3"/>
          <p:cNvSpPr>
            <a:spLocks noGrp="1"/>
          </p:cNvSpPr>
          <p:nvPr>
            <p:ph sz="half" idx="2"/>
          </p:nvPr>
        </p:nvSpPr>
        <p:spPr>
          <a:xfrm>
            <a:off x="5857055"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440557" y="216074"/>
            <a:ext cx="7776864" cy="642943"/>
          </a:xfrm>
        </p:spPr>
        <p:txBody>
          <a:bodyPr/>
          <a:lstStyle>
            <a:lvl1pPr>
              <a:defRPr/>
            </a:lvl1pPr>
          </a:lstStyle>
          <a:p>
            <a:r>
              <a:rPr lang="zh-CN" altLang="en-US"/>
              <a:t>单击此处编辑母版标题样式</a:t>
            </a:r>
            <a:endParaRPr lang="zh-CN" altLang="en-US" dirty="0"/>
          </a:p>
        </p:txBody>
      </p:sp>
      <p:sp>
        <p:nvSpPr>
          <p:cNvPr id="3" name="文本占位符 2"/>
          <p:cNvSpPr>
            <a:spLocks noGrp="1"/>
          </p:cNvSpPr>
          <p:nvPr>
            <p:ph type="body" idx="1"/>
          </p:nvPr>
        </p:nvSpPr>
        <p:spPr>
          <a:xfrm>
            <a:off x="576104" y="1611869"/>
            <a:ext cx="5090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4" name="内容占位符 3"/>
          <p:cNvSpPr>
            <a:spLocks noGrp="1"/>
          </p:cNvSpPr>
          <p:nvPr>
            <p:ph sz="half" idx="2"/>
          </p:nvPr>
        </p:nvSpPr>
        <p:spPr>
          <a:xfrm>
            <a:off x="576104" y="2283619"/>
            <a:ext cx="5090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5" name="文本占位符 4"/>
          <p:cNvSpPr>
            <a:spLocks noGrp="1"/>
          </p:cNvSpPr>
          <p:nvPr>
            <p:ph type="body" sz="quarter" idx="3"/>
          </p:nvPr>
        </p:nvSpPr>
        <p:spPr>
          <a:xfrm>
            <a:off x="5853056" y="1611869"/>
            <a:ext cx="5092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6" name="内容占位符 5"/>
          <p:cNvSpPr>
            <a:spLocks noGrp="1"/>
          </p:cNvSpPr>
          <p:nvPr>
            <p:ph sz="quarter" idx="4"/>
          </p:nvPr>
        </p:nvSpPr>
        <p:spPr>
          <a:xfrm>
            <a:off x="5853056" y="2283619"/>
            <a:ext cx="5092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4" name="页脚占位符 3"/>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3" name="页脚占位符 2"/>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6" y="286702"/>
            <a:ext cx="3790683" cy="1220153"/>
          </a:xfrm>
        </p:spPr>
        <p:txBody>
          <a:bodyPr anchor="b"/>
          <a:lstStyle>
            <a:lvl1pPr algn="l">
              <a:defRPr sz="2600" b="1"/>
            </a:lvl1pPr>
          </a:lstStyle>
          <a:p>
            <a:r>
              <a:rPr lang="zh-CN" altLang="en-US"/>
              <a:t>单击此处编辑母版标题样式</a:t>
            </a:r>
          </a:p>
        </p:txBody>
      </p:sp>
      <p:sp>
        <p:nvSpPr>
          <p:cNvPr id="3" name="内容占位符 2"/>
          <p:cNvSpPr>
            <a:spLocks noGrp="1"/>
          </p:cNvSpPr>
          <p:nvPr>
            <p:ph idx="1"/>
          </p:nvPr>
        </p:nvSpPr>
        <p:spPr>
          <a:xfrm>
            <a:off x="4504811" y="286704"/>
            <a:ext cx="6441160" cy="6145769"/>
          </a:xfrm>
        </p:spPr>
        <p:txBody>
          <a:bodyPr/>
          <a:lstStyle>
            <a:lvl1pPr>
              <a:defRPr sz="4200"/>
            </a:lvl1pPr>
            <a:lvl2pPr>
              <a:defRPr sz="3700"/>
            </a:lvl2pPr>
            <a:lvl3pPr>
              <a:defRPr sz="3100"/>
            </a:lvl3pPr>
            <a:lvl4pPr>
              <a:defRPr sz="2600"/>
            </a:lvl4pPr>
            <a:lvl5pPr>
              <a:defRPr sz="2600"/>
            </a:lvl5pPr>
            <a:lvl6pPr>
              <a:defRPr sz="2600"/>
            </a:lvl6pPr>
            <a:lvl7pPr>
              <a:defRPr sz="2600"/>
            </a:lvl7pPr>
            <a:lvl8pPr>
              <a:defRPr sz="2600"/>
            </a:lvl8pPr>
            <a:lvl9pPr>
              <a:defRPr sz="2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576106" y="1506857"/>
            <a:ext cx="3790683" cy="492561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6"/>
          </a:xfrm>
        </p:spPr>
        <p:txBody>
          <a:bodyPr anchor="b"/>
          <a:lstStyle>
            <a:lvl1pPr algn="l">
              <a:defRPr sz="2600" b="1"/>
            </a:lvl1pPr>
          </a:lstStyle>
          <a:p>
            <a:r>
              <a:rPr lang="zh-CN" altLang="en-US"/>
              <a:t>单击此处编辑母版标题样式</a:t>
            </a:r>
          </a:p>
        </p:txBody>
      </p:sp>
      <p:sp>
        <p:nvSpPr>
          <p:cNvPr id="3" name="图片占位符 2"/>
          <p:cNvSpPr>
            <a:spLocks noGrp="1"/>
          </p:cNvSpPr>
          <p:nvPr>
            <p:ph type="pic" idx="1" hasCustomPrompt="1"/>
          </p:nvPr>
        </p:nvSpPr>
        <p:spPr>
          <a:xfrm>
            <a:off x="2258407" y="643413"/>
            <a:ext cx="6913245" cy="4320540"/>
          </a:xfrm>
        </p:spPr>
        <p:txBody>
          <a:bodyPr/>
          <a:lstStyle>
            <a:lvl1pPr marL="0" indent="0">
              <a:buNone/>
              <a:defRPr sz="4200"/>
            </a:lvl1pPr>
            <a:lvl2pPr marL="598805" indent="0">
              <a:buNone/>
              <a:defRPr sz="3700"/>
            </a:lvl2pPr>
            <a:lvl3pPr marL="1198245" indent="0">
              <a:buNone/>
              <a:defRPr sz="3100"/>
            </a:lvl3pPr>
            <a:lvl4pPr marL="1797050" indent="0">
              <a:buNone/>
              <a:defRPr sz="2600"/>
            </a:lvl4pPr>
            <a:lvl5pPr marL="2396490" indent="0">
              <a:buNone/>
              <a:defRPr sz="2600"/>
            </a:lvl5pPr>
            <a:lvl6pPr marL="2995295" indent="0">
              <a:buNone/>
              <a:defRPr sz="2600"/>
            </a:lvl6pPr>
            <a:lvl7pPr marL="3594735" indent="0">
              <a:buNone/>
              <a:defRPr sz="2600"/>
            </a:lvl7pPr>
            <a:lvl8pPr marL="4193540" indent="0">
              <a:buNone/>
              <a:defRPr sz="2600"/>
            </a:lvl8pPr>
            <a:lvl9pPr marL="4792980" indent="0">
              <a:buNone/>
              <a:defRPr sz="2600"/>
            </a:lvl9pPr>
          </a:lstStyle>
          <a:p>
            <a:r>
              <a:rPr lang="zh-CN" altLang="en-US"/>
              <a:t>将图片拖动到占位符，或单击添加图标</a:t>
            </a:r>
          </a:p>
        </p:txBody>
      </p:sp>
      <p:sp>
        <p:nvSpPr>
          <p:cNvPr id="4" name="文本占位符 3"/>
          <p:cNvSpPr>
            <a:spLocks noGrp="1"/>
          </p:cNvSpPr>
          <p:nvPr>
            <p:ph type="body" sz="half" idx="2"/>
          </p:nvPr>
        </p:nvSpPr>
        <p:spPr>
          <a:xfrm>
            <a:off x="2258407" y="5635705"/>
            <a:ext cx="6913245" cy="84510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dirty="0"/>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404243" y="1100120"/>
            <a:ext cx="2592467" cy="460724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46063" y="1100120"/>
            <a:ext cx="7585366" cy="4607243"/>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1440557" y="72058"/>
            <a:ext cx="7848872" cy="817027"/>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自定义版式">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TextBox 2"/>
          <p:cNvSpPr txBox="1"/>
          <p:nvPr/>
        </p:nvSpPr>
        <p:spPr>
          <a:xfrm>
            <a:off x="3689335" y="1457310"/>
            <a:ext cx="4143404" cy="830997"/>
          </a:xfrm>
          <a:prstGeom prst="rect">
            <a:avLst/>
          </a:prstGeom>
          <a:noFill/>
        </p:spPr>
        <p:txBody>
          <a:bodyPr wrap="square" rtlCol="0">
            <a:spAutoFit/>
          </a:bodyPr>
          <a:lstStyle/>
          <a:p>
            <a:pPr algn="ctr"/>
            <a:r>
              <a:rPr lang="en-US" altLang="zh-CN" sz="4800" kern="1200" baseline="0" dirty="0">
                <a:solidFill>
                  <a:srgbClr val="C00000"/>
                </a:solidFill>
                <a:latin typeface="微软雅黑" panose="020B0503020204020204" pitchFamily="34" charset="-122"/>
                <a:ea typeface="微软雅黑" panose="020B0503020204020204" pitchFamily="34" charset="-122"/>
                <a:cs typeface="+mn-cs"/>
              </a:rPr>
              <a:t>THANK YOU</a:t>
            </a:r>
          </a:p>
        </p:txBody>
      </p:sp>
      <p:sp>
        <p:nvSpPr>
          <p:cNvPr id="8" name="TextBox 7"/>
          <p:cNvSpPr txBox="1"/>
          <p:nvPr/>
        </p:nvSpPr>
        <p:spPr>
          <a:xfrm>
            <a:off x="3816958" y="4536034"/>
            <a:ext cx="3949065" cy="840105"/>
          </a:xfrm>
          <a:prstGeom prst="rect">
            <a:avLst/>
          </a:prstGeom>
          <a:noFill/>
        </p:spPr>
        <p:txBody>
          <a:bodyPr wrap="none" rtlCol="0">
            <a:spAutoFit/>
          </a:bodyPr>
          <a:lstStyle/>
          <a:p>
            <a:pPr marL="0" marR="0" indent="0" algn="l" defTabSz="1197610" rtl="0" eaLnBrk="1" latinLnBrk="0" hangingPunct="1">
              <a:spcBef>
                <a:spcPts val="0"/>
              </a:spcBef>
              <a:spcAft>
                <a:spcPts val="0"/>
              </a:spcAft>
              <a:buClrTx/>
              <a:buSzTx/>
              <a:buFontTx/>
              <a:buNone/>
              <a:defRPr/>
            </a:pPr>
            <a:r>
              <a:rPr lang="zh-CN" altLang="en-US" sz="1600" b="0" dirty="0">
                <a:solidFill>
                  <a:schemeClr val="tx1"/>
                </a:solidFill>
                <a:latin typeface="微软雅黑" panose="020B0503020204020204" pitchFamily="34" charset="-122"/>
                <a:ea typeface="微软雅黑" panose="020B0503020204020204" pitchFamily="34" charset="-122"/>
              </a:rPr>
              <a:t>官网地址：</a:t>
            </a:r>
            <a:r>
              <a:rPr lang="en-US" sz="1600" b="0" dirty="0">
                <a:solidFill>
                  <a:schemeClr val="tx1"/>
                </a:solidFill>
                <a:latin typeface="微软雅黑" panose="020B0503020204020204" pitchFamily="34" charset="-122"/>
                <a:ea typeface="微软雅黑" panose="020B0503020204020204" pitchFamily="34" charset="-122"/>
              </a:rPr>
              <a:t>http://www.moliying.com</a:t>
            </a:r>
            <a:br>
              <a:rPr lang="en-US" sz="1600" b="0" dirty="0">
                <a:solidFill>
                  <a:schemeClr val="tx1"/>
                </a:solidFill>
                <a:latin typeface="微软雅黑" panose="020B0503020204020204" pitchFamily="34" charset="-122"/>
                <a:ea typeface="微软雅黑" panose="020B0503020204020204" pitchFamily="34" charset="-122"/>
              </a:rPr>
            </a:br>
            <a:r>
              <a:rPr lang="zh-CN" altLang="en-US" sz="1600" b="0" dirty="0">
                <a:solidFill>
                  <a:schemeClr val="tx1"/>
                </a:solidFill>
                <a:latin typeface="微软雅黑" panose="020B0503020204020204" pitchFamily="34" charset="-122"/>
                <a:ea typeface="微软雅黑" panose="020B0503020204020204" pitchFamily="34" charset="-122"/>
              </a:rPr>
              <a:t>邮箱地址：</a:t>
            </a:r>
            <a:r>
              <a:rPr lang="en-US" sz="1600" b="0" dirty="0">
                <a:solidFill>
                  <a:schemeClr val="tx1"/>
                </a:solidFill>
                <a:latin typeface="微软雅黑" panose="020B0503020204020204" pitchFamily="34" charset="-122"/>
                <a:ea typeface="微软雅黑" panose="020B0503020204020204" pitchFamily="34" charset="-122"/>
              </a:rPr>
              <a:t>majianwei@moliying.com</a:t>
            </a:r>
            <a:br>
              <a:rPr lang="en-US" sz="1600" b="0" dirty="0">
                <a:solidFill>
                  <a:schemeClr val="tx1"/>
                </a:solidFill>
                <a:latin typeface="微软雅黑" panose="020B0503020204020204" pitchFamily="34" charset="-122"/>
                <a:ea typeface="微软雅黑" panose="020B0503020204020204" pitchFamily="34" charset="-122"/>
              </a:rPr>
            </a:br>
            <a:r>
              <a:rPr lang="zh-CN" altLang="en-US" sz="1600" b="0" dirty="0">
                <a:solidFill>
                  <a:schemeClr val="tx1"/>
                </a:solidFill>
                <a:latin typeface="微软雅黑" panose="020B0503020204020204" pitchFamily="34" charset="-122"/>
                <a:ea typeface="微软雅黑" panose="020B0503020204020204" pitchFamily="34" charset="-122"/>
              </a:rPr>
              <a:t>新浪微博：</a:t>
            </a:r>
            <a:r>
              <a:rPr lang="en-US" sz="1600" b="0" dirty="0">
                <a:solidFill>
                  <a:schemeClr val="tx1"/>
                </a:solidFill>
                <a:latin typeface="微软雅黑" panose="020B0503020204020204" pitchFamily="34" charset="-122"/>
                <a:ea typeface="微软雅黑" panose="020B0503020204020204" pitchFamily="34" charset="-122"/>
              </a:rPr>
              <a:t>http://weibo.com/jianweima</a:t>
            </a:r>
          </a:p>
        </p:txBody>
      </p:sp>
      <p:pic>
        <p:nvPicPr>
          <p:cNvPr id="2" name="图片 1" descr="mjw-java"/>
          <p:cNvPicPr>
            <a:picLocks noChangeAspect="1"/>
          </p:cNvPicPr>
          <p:nvPr/>
        </p:nvPicPr>
        <p:blipFill>
          <a:blip r:embed="rId3"/>
          <a:stretch>
            <a:fillRect/>
          </a:stretch>
        </p:blipFill>
        <p:spPr>
          <a:xfrm>
            <a:off x="4610100" y="2304415"/>
            <a:ext cx="2158365" cy="2158365"/>
          </a:xfrm>
          <a:prstGeom prst="rect">
            <a:avLst/>
          </a:prstGeom>
        </p:spPr>
      </p:pic>
    </p:spTree>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2_比较">
    <p:spTree>
      <p:nvGrpSpPr>
        <p:cNvPr id="1" name=""/>
        <p:cNvGrpSpPr/>
        <p:nvPr/>
      </p:nvGrpSpPr>
      <p:grpSpPr>
        <a:xfrm>
          <a:off x="0" y="0"/>
          <a:ext cx="0" cy="0"/>
          <a:chOff x="0" y="0"/>
          <a:chExt cx="0" cy="0"/>
        </a:xfrm>
      </p:grpSpPr>
      <p:sp>
        <p:nvSpPr>
          <p:cNvPr id="2" name="标题 1"/>
          <p:cNvSpPr>
            <a:spLocks noGrp="1"/>
          </p:cNvSpPr>
          <p:nvPr>
            <p:ph type="title"/>
          </p:nvPr>
        </p:nvSpPr>
        <p:spPr>
          <a:xfrm>
            <a:off x="1440557" y="72058"/>
            <a:ext cx="7848872" cy="817026"/>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7"/>
            <a:ext cx="9793764" cy="1430178"/>
          </a:xfrm>
        </p:spPr>
        <p:txBody>
          <a:bodyPr anchor="t"/>
          <a:lstStyle>
            <a:lvl1pPr algn="l">
              <a:defRPr sz="5200" b="1" cap="all"/>
            </a:lvl1pPr>
          </a:lstStyle>
          <a:p>
            <a:r>
              <a:rPr lang="zh-CN" altLang="en-US"/>
              <a:t>单击此处编辑母版标题样式</a:t>
            </a:r>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600">
                <a:solidFill>
                  <a:schemeClr val="tx1">
                    <a:tint val="75000"/>
                  </a:schemeClr>
                </a:solidFill>
              </a:defRPr>
            </a:lvl1pPr>
            <a:lvl2pPr marL="598805" indent="0">
              <a:buNone/>
              <a:defRPr sz="2400">
                <a:solidFill>
                  <a:schemeClr val="tx1">
                    <a:tint val="75000"/>
                  </a:schemeClr>
                </a:solidFill>
              </a:defRPr>
            </a:lvl2pPr>
            <a:lvl3pPr marL="1198245" indent="0">
              <a:buNone/>
              <a:defRPr sz="2100">
                <a:solidFill>
                  <a:schemeClr val="tx1">
                    <a:tint val="75000"/>
                  </a:schemeClr>
                </a:solidFill>
              </a:defRPr>
            </a:lvl3pPr>
            <a:lvl4pPr marL="1797050" indent="0">
              <a:buNone/>
              <a:defRPr sz="1800">
                <a:solidFill>
                  <a:schemeClr val="tx1">
                    <a:tint val="75000"/>
                  </a:schemeClr>
                </a:solidFill>
              </a:defRPr>
            </a:lvl4pPr>
            <a:lvl5pPr marL="2396490" indent="0">
              <a:buNone/>
              <a:defRPr sz="1800">
                <a:solidFill>
                  <a:schemeClr val="tx1">
                    <a:tint val="75000"/>
                  </a:schemeClr>
                </a:solidFill>
              </a:defRPr>
            </a:lvl5pPr>
            <a:lvl6pPr marL="2995295" indent="0">
              <a:buNone/>
              <a:defRPr sz="1800">
                <a:solidFill>
                  <a:schemeClr val="tx1">
                    <a:tint val="75000"/>
                  </a:schemeClr>
                </a:solidFill>
              </a:defRPr>
            </a:lvl6pPr>
            <a:lvl7pPr marL="3594735" indent="0">
              <a:buNone/>
              <a:defRPr sz="1800">
                <a:solidFill>
                  <a:schemeClr val="tx1">
                    <a:tint val="75000"/>
                  </a:schemeClr>
                </a:solidFill>
              </a:defRPr>
            </a:lvl7pPr>
            <a:lvl8pPr marL="4193540" indent="0">
              <a:buNone/>
              <a:defRPr sz="1800">
                <a:solidFill>
                  <a:schemeClr val="tx1">
                    <a:tint val="75000"/>
                  </a:schemeClr>
                </a:solidFill>
              </a:defRPr>
            </a:lvl8pPr>
            <a:lvl9pPr marL="4792980" indent="0">
              <a:buNone/>
              <a:defRPr sz="18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76104"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857055"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671491"/>
            <a:ext cx="10369868" cy="642943"/>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576104" y="1611869"/>
            <a:ext cx="5090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4" name="内容占位符 3"/>
          <p:cNvSpPr>
            <a:spLocks noGrp="1"/>
          </p:cNvSpPr>
          <p:nvPr>
            <p:ph sz="half" idx="2"/>
          </p:nvPr>
        </p:nvSpPr>
        <p:spPr>
          <a:xfrm>
            <a:off x="576104" y="2283619"/>
            <a:ext cx="5090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5853056" y="1611869"/>
            <a:ext cx="5092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6" name="内容占位符 5"/>
          <p:cNvSpPr>
            <a:spLocks noGrp="1"/>
          </p:cNvSpPr>
          <p:nvPr>
            <p:ph sz="quarter" idx="4"/>
          </p:nvPr>
        </p:nvSpPr>
        <p:spPr>
          <a:xfrm>
            <a:off x="5853056" y="2283619"/>
            <a:ext cx="5092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4" name="页脚占位符 3"/>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2019/10/8</a:t>
            </a:fld>
            <a:endParaRPr lang="zh-CN" altLang="en-US"/>
          </a:p>
        </p:txBody>
      </p:sp>
      <p:sp>
        <p:nvSpPr>
          <p:cNvPr id="3" name="页脚占位符 2"/>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image" Target="../media/image5.jpeg"/><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76104" y="711722"/>
            <a:ext cx="10369868" cy="602712"/>
          </a:xfrm>
          <a:prstGeom prst="rect">
            <a:avLst/>
          </a:prstGeom>
        </p:spPr>
        <p:txBody>
          <a:bodyPr vert="horz" lIns="119823" tIns="59911" rIns="119823" bIns="59911"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576104" y="1457310"/>
            <a:ext cx="10369868" cy="4857784"/>
          </a:xfrm>
          <a:prstGeom prst="rect">
            <a:avLst/>
          </a:prstGeom>
        </p:spPr>
        <p:txBody>
          <a:bodyPr vert="horz" lIns="119823" tIns="59911" rIns="119823" bIns="59911"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1197610" rtl="0" eaLnBrk="1" latinLnBrk="0" hangingPunct="1">
        <a:spcBef>
          <a:spcPct val="0"/>
        </a:spcBef>
        <a:buNone/>
        <a:defRPr sz="4000" kern="1200">
          <a:solidFill>
            <a:schemeClr val="tx1"/>
          </a:solidFill>
          <a:latin typeface="+mj-lt"/>
          <a:ea typeface="+mj-ea"/>
          <a:cs typeface="+mj-cs"/>
        </a:defRPr>
      </a:lvl1pPr>
    </p:titleStyle>
    <p:bodyStyle>
      <a:lvl1pPr marL="449580" indent="-44958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1pPr>
      <a:lvl2pPr marL="973455" indent="-37465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2pPr>
      <a:lvl3pPr marL="1497965"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3pPr>
      <a:lvl4pPr marL="209677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4pPr>
      <a:lvl5pPr marL="269621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5pPr>
      <a:lvl6pPr marL="329501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6pPr>
      <a:lvl7pPr marL="389445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7pPr>
      <a:lvl8pPr marL="449326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8pPr>
      <a:lvl9pPr marL="509270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9pPr>
    </p:bodyStyle>
    <p:otherStyle>
      <a:defPPr>
        <a:defRPr lang="zh-CN"/>
      </a:defPPr>
      <a:lvl1pPr marL="0" algn="l" defTabSz="1197610" rtl="0" eaLnBrk="1" latinLnBrk="0" hangingPunct="1">
        <a:defRPr sz="2400" kern="1200">
          <a:solidFill>
            <a:schemeClr val="tx1"/>
          </a:solidFill>
          <a:latin typeface="+mn-lt"/>
          <a:ea typeface="+mn-ea"/>
          <a:cs typeface="+mn-cs"/>
        </a:defRPr>
      </a:lvl1pPr>
      <a:lvl2pPr marL="598805" algn="l" defTabSz="1197610" rtl="0" eaLnBrk="1" latinLnBrk="0" hangingPunct="1">
        <a:defRPr sz="2400" kern="1200">
          <a:solidFill>
            <a:schemeClr val="tx1"/>
          </a:solidFill>
          <a:latin typeface="+mn-lt"/>
          <a:ea typeface="+mn-ea"/>
          <a:cs typeface="+mn-cs"/>
        </a:defRPr>
      </a:lvl2pPr>
      <a:lvl3pPr marL="1198245" algn="l" defTabSz="1197610" rtl="0" eaLnBrk="1" latinLnBrk="0" hangingPunct="1">
        <a:defRPr sz="2400" kern="1200">
          <a:solidFill>
            <a:schemeClr val="tx1"/>
          </a:solidFill>
          <a:latin typeface="+mn-lt"/>
          <a:ea typeface="+mn-ea"/>
          <a:cs typeface="+mn-cs"/>
        </a:defRPr>
      </a:lvl3pPr>
      <a:lvl4pPr marL="1797050" algn="l" defTabSz="1197610" rtl="0" eaLnBrk="1" latinLnBrk="0" hangingPunct="1">
        <a:defRPr sz="2400" kern="1200">
          <a:solidFill>
            <a:schemeClr val="tx1"/>
          </a:solidFill>
          <a:latin typeface="+mn-lt"/>
          <a:ea typeface="+mn-ea"/>
          <a:cs typeface="+mn-cs"/>
        </a:defRPr>
      </a:lvl4pPr>
      <a:lvl5pPr marL="2396490" algn="l" defTabSz="1197610" rtl="0" eaLnBrk="1" latinLnBrk="0" hangingPunct="1">
        <a:defRPr sz="2400" kern="1200">
          <a:solidFill>
            <a:schemeClr val="tx1"/>
          </a:solidFill>
          <a:latin typeface="+mn-lt"/>
          <a:ea typeface="+mn-ea"/>
          <a:cs typeface="+mn-cs"/>
        </a:defRPr>
      </a:lvl5pPr>
      <a:lvl6pPr marL="2995295" algn="l" defTabSz="1197610" rtl="0" eaLnBrk="1" latinLnBrk="0" hangingPunct="1">
        <a:defRPr sz="2400" kern="1200">
          <a:solidFill>
            <a:schemeClr val="tx1"/>
          </a:solidFill>
          <a:latin typeface="+mn-lt"/>
          <a:ea typeface="+mn-ea"/>
          <a:cs typeface="+mn-cs"/>
        </a:defRPr>
      </a:lvl6pPr>
      <a:lvl7pPr marL="3594735" algn="l" defTabSz="1197610" rtl="0" eaLnBrk="1" latinLnBrk="0" hangingPunct="1">
        <a:defRPr sz="2400" kern="1200">
          <a:solidFill>
            <a:schemeClr val="tx1"/>
          </a:solidFill>
          <a:latin typeface="+mn-lt"/>
          <a:ea typeface="+mn-ea"/>
          <a:cs typeface="+mn-cs"/>
        </a:defRPr>
      </a:lvl7pPr>
      <a:lvl8pPr marL="4193540" algn="l" defTabSz="1197610" rtl="0" eaLnBrk="1" latinLnBrk="0" hangingPunct="1">
        <a:defRPr sz="2400" kern="1200">
          <a:solidFill>
            <a:schemeClr val="tx1"/>
          </a:solidFill>
          <a:latin typeface="+mn-lt"/>
          <a:ea typeface="+mn-ea"/>
          <a:cs typeface="+mn-cs"/>
        </a:defRPr>
      </a:lvl8pPr>
      <a:lvl9pPr marL="4792980" algn="l" defTabSz="119761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440557" y="288082"/>
            <a:ext cx="7920880" cy="602712"/>
          </a:xfrm>
          <a:prstGeom prst="rect">
            <a:avLst/>
          </a:prstGeom>
        </p:spPr>
        <p:txBody>
          <a:bodyPr vert="horz" lIns="119823" tIns="59911" rIns="119823" bIns="59911"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576104" y="1457310"/>
            <a:ext cx="10369868" cy="4857784"/>
          </a:xfrm>
          <a:prstGeom prst="rect">
            <a:avLst/>
          </a:prstGeom>
        </p:spPr>
        <p:txBody>
          <a:bodyPr vert="horz" lIns="119823" tIns="59911" rIns="119823" bIns="59911"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ftr="0" dt="0"/>
  <p:txStyles>
    <p:titleStyle>
      <a:lvl1pPr algn="ctr" defTabSz="1197610" rtl="0" eaLnBrk="1" latinLnBrk="0" hangingPunct="1">
        <a:spcBef>
          <a:spcPct val="0"/>
        </a:spcBef>
        <a:buNone/>
        <a:defRPr sz="4000" kern="1200">
          <a:solidFill>
            <a:schemeClr val="tx1"/>
          </a:solidFill>
          <a:latin typeface="+mj-lt"/>
          <a:ea typeface="+mj-ea"/>
          <a:cs typeface="+mj-cs"/>
        </a:defRPr>
      </a:lvl1pPr>
    </p:titleStyle>
    <p:bodyStyle>
      <a:lvl1pPr marL="449580" indent="-44958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1pPr>
      <a:lvl2pPr marL="973455" indent="-37465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2pPr>
      <a:lvl3pPr marL="1497965"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3pPr>
      <a:lvl4pPr marL="209677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4pPr>
      <a:lvl5pPr marL="269621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5pPr>
      <a:lvl6pPr marL="329501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6pPr>
      <a:lvl7pPr marL="389445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7pPr>
      <a:lvl8pPr marL="449326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8pPr>
      <a:lvl9pPr marL="509270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9pPr>
    </p:bodyStyle>
    <p:otherStyle>
      <a:defPPr>
        <a:defRPr lang="zh-CN"/>
      </a:defPPr>
      <a:lvl1pPr marL="0" algn="l" defTabSz="1197610" rtl="0" eaLnBrk="1" latinLnBrk="0" hangingPunct="1">
        <a:defRPr sz="2400" kern="1200">
          <a:solidFill>
            <a:schemeClr val="tx1"/>
          </a:solidFill>
          <a:latin typeface="+mn-lt"/>
          <a:ea typeface="+mn-ea"/>
          <a:cs typeface="+mn-cs"/>
        </a:defRPr>
      </a:lvl1pPr>
      <a:lvl2pPr marL="598805" algn="l" defTabSz="1197610" rtl="0" eaLnBrk="1" latinLnBrk="0" hangingPunct="1">
        <a:defRPr sz="2400" kern="1200">
          <a:solidFill>
            <a:schemeClr val="tx1"/>
          </a:solidFill>
          <a:latin typeface="+mn-lt"/>
          <a:ea typeface="+mn-ea"/>
          <a:cs typeface="+mn-cs"/>
        </a:defRPr>
      </a:lvl2pPr>
      <a:lvl3pPr marL="1198245" algn="l" defTabSz="1197610" rtl="0" eaLnBrk="1" latinLnBrk="0" hangingPunct="1">
        <a:defRPr sz="2400" kern="1200">
          <a:solidFill>
            <a:schemeClr val="tx1"/>
          </a:solidFill>
          <a:latin typeface="+mn-lt"/>
          <a:ea typeface="+mn-ea"/>
          <a:cs typeface="+mn-cs"/>
        </a:defRPr>
      </a:lvl3pPr>
      <a:lvl4pPr marL="1797050" algn="l" defTabSz="1197610" rtl="0" eaLnBrk="1" latinLnBrk="0" hangingPunct="1">
        <a:defRPr sz="2400" kern="1200">
          <a:solidFill>
            <a:schemeClr val="tx1"/>
          </a:solidFill>
          <a:latin typeface="+mn-lt"/>
          <a:ea typeface="+mn-ea"/>
          <a:cs typeface="+mn-cs"/>
        </a:defRPr>
      </a:lvl4pPr>
      <a:lvl5pPr marL="2396490" algn="l" defTabSz="1197610" rtl="0" eaLnBrk="1" latinLnBrk="0" hangingPunct="1">
        <a:defRPr sz="2400" kern="1200">
          <a:solidFill>
            <a:schemeClr val="tx1"/>
          </a:solidFill>
          <a:latin typeface="+mn-lt"/>
          <a:ea typeface="+mn-ea"/>
          <a:cs typeface="+mn-cs"/>
        </a:defRPr>
      </a:lvl5pPr>
      <a:lvl6pPr marL="2995295" algn="l" defTabSz="1197610" rtl="0" eaLnBrk="1" latinLnBrk="0" hangingPunct="1">
        <a:defRPr sz="2400" kern="1200">
          <a:solidFill>
            <a:schemeClr val="tx1"/>
          </a:solidFill>
          <a:latin typeface="+mn-lt"/>
          <a:ea typeface="+mn-ea"/>
          <a:cs typeface="+mn-cs"/>
        </a:defRPr>
      </a:lvl6pPr>
      <a:lvl7pPr marL="3594735" algn="l" defTabSz="1197610" rtl="0" eaLnBrk="1" latinLnBrk="0" hangingPunct="1">
        <a:defRPr sz="2400" kern="1200">
          <a:solidFill>
            <a:schemeClr val="tx1"/>
          </a:solidFill>
          <a:latin typeface="+mn-lt"/>
          <a:ea typeface="+mn-ea"/>
          <a:cs typeface="+mn-cs"/>
        </a:defRPr>
      </a:lvl7pPr>
      <a:lvl8pPr marL="4193540" algn="l" defTabSz="1197610" rtl="0" eaLnBrk="1" latinLnBrk="0" hangingPunct="1">
        <a:defRPr sz="2400" kern="1200">
          <a:solidFill>
            <a:schemeClr val="tx1"/>
          </a:solidFill>
          <a:latin typeface="+mn-lt"/>
          <a:ea typeface="+mn-ea"/>
          <a:cs typeface="+mn-cs"/>
        </a:defRPr>
      </a:lvl8pPr>
      <a:lvl9pPr marL="4792980" algn="l" defTabSz="119761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9.xml"/><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1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zh-CN" altLang="en-US" dirty="0">
                <a:latin typeface="黑体" panose="02010609060101010101" pitchFamily="2" charset="-122"/>
                <a:ea typeface="黑体" panose="02010609060101010101" pitchFamily="2" charset="-122"/>
              </a:rPr>
              <a:t>第</a:t>
            </a:r>
            <a:r>
              <a:rPr lang="en-US" altLang="zh-CN" dirty="0">
                <a:latin typeface="黑体" panose="02010609060101010101" pitchFamily="2" charset="-122"/>
                <a:ea typeface="黑体" panose="02010609060101010101" pitchFamily="2" charset="-122"/>
              </a:rPr>
              <a:t>11</a:t>
            </a:r>
            <a:r>
              <a:rPr lang="zh-CN" altLang="en-US">
                <a:latin typeface="黑体" panose="02010609060101010101" pitchFamily="2" charset="-122"/>
                <a:ea typeface="黑体" panose="02010609060101010101" pitchFamily="2" charset="-122"/>
              </a:rPr>
              <a:t>章：网络编程</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2</a:t>
            </a:r>
            <a:r>
              <a:rPr lang="zh-CN" altLang="en-US" dirty="0"/>
              <a:t>、网络编程</a:t>
            </a:r>
            <a:r>
              <a:rPr lang="en-US" altLang="zh-CN" dirty="0"/>
              <a:t>TCP</a:t>
            </a:r>
            <a:r>
              <a:rPr lang="zh-CN" altLang="en-US" dirty="0"/>
              <a:t>协议</a:t>
            </a:r>
            <a:endParaRPr lang="en-US" altLang="zh-CN" dirty="0"/>
          </a:p>
        </p:txBody>
      </p:sp>
      <p:sp>
        <p:nvSpPr>
          <p:cNvPr id="3" name="内容占位符 2"/>
          <p:cNvSpPr>
            <a:spLocks noGrp="1"/>
          </p:cNvSpPr>
          <p:nvPr>
            <p:ph idx="1"/>
          </p:nvPr>
        </p:nvSpPr>
        <p:spPr/>
        <p:txBody>
          <a:bodyPr/>
          <a:lstStyle/>
          <a:p>
            <a:r>
              <a:rPr lang="en-US" altLang="zh-CN" b="1" dirty="0"/>
              <a:t>3</a:t>
            </a:r>
            <a:r>
              <a:rPr lang="zh-CN" altLang="en-US" b="1" dirty="0"/>
              <a:t>、数据接收过程</a:t>
            </a:r>
            <a:endParaRPr lang="en-US" altLang="zh-CN" b="1"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p:txBody>
      </p:sp>
      <p:pic>
        <p:nvPicPr>
          <p:cNvPr id="5" name="Picture 4"/>
          <p:cNvPicPr>
            <a:picLocks noChangeAspect="1" noChangeArrowheads="1"/>
          </p:cNvPicPr>
          <p:nvPr/>
        </p:nvPicPr>
        <p:blipFill>
          <a:blip r:embed="rId2"/>
          <a:srcRect/>
          <a:stretch>
            <a:fillRect/>
          </a:stretch>
        </p:blipFill>
        <p:spPr bwMode="auto">
          <a:xfrm>
            <a:off x="1188720" y="2171700"/>
            <a:ext cx="5887720" cy="4143375"/>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2</a:t>
            </a:r>
            <a:r>
              <a:rPr lang="zh-CN" altLang="en-US" dirty="0"/>
              <a:t>、网络编程</a:t>
            </a:r>
            <a:r>
              <a:rPr lang="en-US" altLang="zh-CN" dirty="0"/>
              <a:t>TCP</a:t>
            </a:r>
            <a:r>
              <a:rPr lang="zh-CN" altLang="en-US" dirty="0"/>
              <a:t>协议</a:t>
            </a:r>
            <a:endParaRPr lang="en-US" altLang="zh-CN" dirty="0"/>
          </a:p>
        </p:txBody>
      </p:sp>
      <p:sp>
        <p:nvSpPr>
          <p:cNvPr id="3" name="内容占位符 2"/>
          <p:cNvSpPr>
            <a:spLocks noGrp="1"/>
          </p:cNvSpPr>
          <p:nvPr>
            <p:ph idx="1"/>
          </p:nvPr>
        </p:nvSpPr>
        <p:spPr/>
        <p:txBody>
          <a:bodyPr/>
          <a:lstStyle/>
          <a:p>
            <a:r>
              <a:rPr lang="en-US" altLang="zh-CN" b="1" dirty="0"/>
              <a:t>4</a:t>
            </a:r>
            <a:r>
              <a:rPr lang="zh-CN" altLang="en-US" b="1" dirty="0"/>
              <a:t>、实现服务器端与客户端程序</a:t>
            </a:r>
            <a:endParaRPr lang="en-US" altLang="zh-CN" b="1" dirty="0"/>
          </a:p>
          <a:p>
            <a:r>
              <a:rPr lang="zh-CN" altLang="en-US" dirty="0"/>
              <a:t>服务器端：</a:t>
            </a:r>
          </a:p>
          <a:p>
            <a:r>
              <a:rPr lang="en-US" altLang="zh-CN" dirty="0"/>
              <a:t>public class </a:t>
            </a:r>
            <a:r>
              <a:rPr lang="en-US" altLang="zh-CN" dirty="0" err="1"/>
              <a:t>ServerSocket</a:t>
            </a:r>
            <a:r>
              <a:rPr lang="en-US" altLang="zh-CN" dirty="0"/>
              <a:t>  extends Object</a:t>
            </a:r>
          </a:p>
          <a:p>
            <a:r>
              <a:rPr lang="zh-CN" altLang="en-US" dirty="0"/>
              <a:t>此类实现服务器套接字。服务器套接字等待请求通过网络传入。它基于该请求执行某些操作，然后可能向请求者返回结果。 </a:t>
            </a:r>
          </a:p>
          <a:p>
            <a:r>
              <a:rPr lang="en-US" altLang="zh-CN" dirty="0" err="1"/>
              <a:t>ServerSocket</a:t>
            </a:r>
            <a:r>
              <a:rPr lang="en-US" altLang="zh-CN" dirty="0"/>
              <a:t>(</a:t>
            </a:r>
            <a:r>
              <a:rPr lang="en-US" altLang="zh-CN" dirty="0" err="1"/>
              <a:t>int</a:t>
            </a:r>
            <a:r>
              <a:rPr lang="en-US" altLang="zh-CN" dirty="0"/>
              <a:t> port) </a:t>
            </a:r>
            <a:br>
              <a:rPr lang="en-US" altLang="zh-CN" dirty="0"/>
            </a:br>
            <a:r>
              <a:rPr lang="en-US" altLang="zh-CN" dirty="0"/>
              <a:t>          </a:t>
            </a:r>
            <a:r>
              <a:rPr lang="zh-CN" altLang="en-US" dirty="0"/>
              <a:t>创建绑定到特定端口的服务器套接字。</a:t>
            </a:r>
          </a:p>
          <a:p>
            <a:r>
              <a:rPr lang="zh-CN" altLang="en-US" dirty="0"/>
              <a:t> </a:t>
            </a:r>
            <a:r>
              <a:rPr lang="en-US" altLang="zh-CN" dirty="0"/>
              <a:t>void </a:t>
            </a:r>
            <a:r>
              <a:rPr lang="en-US" altLang="zh-CN" dirty="0" err="1"/>
              <a:t>setSoTimeout</a:t>
            </a:r>
            <a:r>
              <a:rPr lang="en-US" altLang="zh-CN" dirty="0"/>
              <a:t>(</a:t>
            </a:r>
            <a:r>
              <a:rPr lang="en-US" altLang="zh-CN" dirty="0" err="1"/>
              <a:t>int</a:t>
            </a:r>
            <a:r>
              <a:rPr lang="en-US" altLang="zh-CN" dirty="0"/>
              <a:t> timeout) </a:t>
            </a:r>
            <a:br>
              <a:rPr lang="en-US" altLang="zh-CN" dirty="0"/>
            </a:br>
            <a:r>
              <a:rPr lang="en-US" altLang="zh-CN" dirty="0"/>
              <a:t>          </a:t>
            </a:r>
            <a:r>
              <a:rPr lang="zh-CN" altLang="en-US" dirty="0"/>
              <a:t>通过指定超时值启用</a:t>
            </a:r>
            <a:r>
              <a:rPr lang="en-US" altLang="zh-CN" dirty="0"/>
              <a:t>/</a:t>
            </a:r>
            <a:r>
              <a:rPr lang="zh-CN" altLang="en-US" dirty="0"/>
              <a:t>禁用 </a:t>
            </a:r>
            <a:r>
              <a:rPr lang="en-US" altLang="zh-CN" dirty="0"/>
              <a:t>SO_TIMEOUT</a:t>
            </a:r>
            <a:r>
              <a:rPr lang="zh-CN" altLang="en-US" dirty="0"/>
              <a:t>，</a:t>
            </a:r>
          </a:p>
          <a:p>
            <a:r>
              <a:rPr lang="zh-CN" altLang="en-US" dirty="0"/>
              <a:t>          以毫秒为单位。</a:t>
            </a:r>
          </a:p>
          <a:p>
            <a:r>
              <a:rPr lang="zh-CN" altLang="en-US" dirty="0"/>
              <a:t> </a:t>
            </a:r>
            <a:r>
              <a:rPr lang="en-US" altLang="zh-CN" dirty="0" err="1"/>
              <a:t>InetAddress</a:t>
            </a:r>
            <a:r>
              <a:rPr lang="en-US" altLang="zh-CN" dirty="0"/>
              <a:t> </a:t>
            </a:r>
            <a:r>
              <a:rPr lang="en-US" altLang="zh-CN" dirty="0" err="1"/>
              <a:t>getInetAddress</a:t>
            </a:r>
            <a:r>
              <a:rPr lang="en-US" altLang="zh-CN" dirty="0"/>
              <a:t>() </a:t>
            </a:r>
            <a:br>
              <a:rPr lang="en-US" altLang="zh-CN" dirty="0"/>
            </a:br>
            <a:r>
              <a:rPr lang="en-US" altLang="zh-CN" dirty="0"/>
              <a:t>          </a:t>
            </a:r>
            <a:r>
              <a:rPr lang="zh-CN" altLang="en-US" dirty="0"/>
              <a:t>返回此服务器套接字的本地地址。</a:t>
            </a:r>
          </a:p>
          <a:p>
            <a:r>
              <a:rPr lang="zh-CN" altLang="en-US" dirty="0"/>
              <a:t> </a:t>
            </a:r>
            <a:r>
              <a:rPr lang="en-US" altLang="zh-CN" dirty="0"/>
              <a:t>Socket accept() </a:t>
            </a:r>
            <a:br>
              <a:rPr lang="en-US" altLang="zh-CN" dirty="0"/>
            </a:br>
            <a:r>
              <a:rPr lang="en-US" altLang="zh-CN" dirty="0"/>
              <a:t>          </a:t>
            </a:r>
            <a:r>
              <a:rPr lang="zh-CN" altLang="en-US" dirty="0"/>
              <a:t>侦听并接受到此套接字的连接。</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2</a:t>
            </a:r>
            <a:r>
              <a:rPr lang="zh-CN" altLang="en-US" dirty="0"/>
              <a:t>、网络编程</a:t>
            </a:r>
            <a:r>
              <a:rPr lang="en-US" altLang="zh-CN" dirty="0"/>
              <a:t>TCP</a:t>
            </a:r>
            <a:r>
              <a:rPr lang="zh-CN" altLang="en-US" dirty="0"/>
              <a:t>协议</a:t>
            </a:r>
            <a:endParaRPr lang="en-US" altLang="zh-CN" dirty="0"/>
          </a:p>
        </p:txBody>
      </p:sp>
      <p:sp>
        <p:nvSpPr>
          <p:cNvPr id="3" name="内容占位符 2"/>
          <p:cNvSpPr>
            <a:spLocks noGrp="1"/>
          </p:cNvSpPr>
          <p:nvPr>
            <p:ph idx="1"/>
          </p:nvPr>
        </p:nvSpPr>
        <p:spPr/>
        <p:txBody>
          <a:bodyPr/>
          <a:lstStyle/>
          <a:p>
            <a:r>
              <a:rPr lang="en-US" altLang="zh-CN" b="1" dirty="0"/>
              <a:t>4</a:t>
            </a:r>
            <a:r>
              <a:rPr lang="zh-CN" altLang="en-US" b="1" dirty="0"/>
              <a:t>、实现服务器端与客户端程序</a:t>
            </a:r>
            <a:endParaRPr lang="en-US" altLang="zh-CN" b="1" dirty="0"/>
          </a:p>
          <a:p>
            <a:r>
              <a:rPr lang="zh-CN" altLang="en-US" dirty="0"/>
              <a:t>客户端：</a:t>
            </a:r>
          </a:p>
          <a:p>
            <a:r>
              <a:rPr lang="en-US" altLang="zh-CN" dirty="0"/>
              <a:t>public class Socket extends Object </a:t>
            </a:r>
          </a:p>
          <a:p>
            <a:r>
              <a:rPr lang="zh-CN" altLang="en-US" dirty="0"/>
              <a:t>此类实现客户端套接字（也可以就叫“套接字”）。套接字是两台机器间通信的端点。 </a:t>
            </a:r>
          </a:p>
          <a:p>
            <a:r>
              <a:rPr lang="en-US" altLang="zh-CN" dirty="0"/>
              <a:t>Socket(String host, </a:t>
            </a:r>
            <a:r>
              <a:rPr lang="en-US" altLang="zh-CN" dirty="0" err="1"/>
              <a:t>int</a:t>
            </a:r>
            <a:r>
              <a:rPr lang="en-US" altLang="zh-CN" dirty="0"/>
              <a:t> port) </a:t>
            </a:r>
            <a:br>
              <a:rPr lang="en-US" altLang="zh-CN" dirty="0"/>
            </a:br>
            <a:r>
              <a:rPr lang="en-US" altLang="zh-CN" dirty="0"/>
              <a:t>          </a:t>
            </a:r>
            <a:r>
              <a:rPr lang="zh-CN" altLang="en-US" dirty="0"/>
              <a:t>创建一个流套接字并将其连接到指定主机上的指定端口号。</a:t>
            </a:r>
          </a:p>
          <a:p>
            <a:r>
              <a:rPr lang="en-US" altLang="zh-CN" dirty="0" err="1"/>
              <a:t>InputStream</a:t>
            </a:r>
            <a:r>
              <a:rPr lang="en-US" altLang="zh-CN" dirty="0"/>
              <a:t> </a:t>
            </a:r>
            <a:r>
              <a:rPr lang="en-US" altLang="zh-CN" dirty="0" err="1"/>
              <a:t>getInputStream</a:t>
            </a:r>
            <a:r>
              <a:rPr lang="en-US" altLang="zh-CN" dirty="0"/>
              <a:t>() </a:t>
            </a:r>
            <a:br>
              <a:rPr lang="en-US" altLang="zh-CN" dirty="0"/>
            </a:br>
            <a:r>
              <a:rPr lang="en-US" altLang="zh-CN" dirty="0"/>
              <a:t>          </a:t>
            </a:r>
            <a:r>
              <a:rPr lang="zh-CN" altLang="en-US" dirty="0"/>
              <a:t>返回此套接字的输入流。</a:t>
            </a:r>
          </a:p>
          <a:p>
            <a:r>
              <a:rPr lang="en-US" altLang="zh-CN" dirty="0" err="1"/>
              <a:t>OutputStream</a:t>
            </a:r>
            <a:r>
              <a:rPr lang="en-US" altLang="zh-CN" dirty="0"/>
              <a:t> </a:t>
            </a:r>
            <a:r>
              <a:rPr lang="en-US" altLang="zh-CN" dirty="0" err="1"/>
              <a:t>getOutputStream</a:t>
            </a:r>
            <a:r>
              <a:rPr lang="en-US" altLang="zh-CN" dirty="0"/>
              <a:t>() </a:t>
            </a:r>
            <a:br>
              <a:rPr lang="en-US" altLang="zh-CN" dirty="0"/>
            </a:br>
            <a:r>
              <a:rPr lang="en-US" altLang="zh-CN" dirty="0"/>
              <a:t>          </a:t>
            </a:r>
            <a:r>
              <a:rPr lang="zh-CN" altLang="en-US" dirty="0"/>
              <a:t>返回此套接字的输出流。</a:t>
            </a:r>
          </a:p>
          <a:p>
            <a:r>
              <a:rPr lang="zh-CN" altLang="en-US" dirty="0"/>
              <a:t> </a:t>
            </a:r>
            <a:r>
              <a:rPr lang="en-US" altLang="zh-CN" dirty="0"/>
              <a:t>void </a:t>
            </a:r>
            <a:r>
              <a:rPr lang="en-US" altLang="zh-CN" dirty="0" err="1"/>
              <a:t>setSoTimeout</a:t>
            </a:r>
            <a:r>
              <a:rPr lang="en-US" altLang="zh-CN" dirty="0"/>
              <a:t>(</a:t>
            </a:r>
            <a:r>
              <a:rPr lang="en-US" altLang="zh-CN" dirty="0" err="1"/>
              <a:t>int</a:t>
            </a:r>
            <a:r>
              <a:rPr lang="en-US" altLang="zh-CN" dirty="0"/>
              <a:t> timeout) </a:t>
            </a:r>
            <a:br>
              <a:rPr lang="en-US" altLang="zh-CN" dirty="0"/>
            </a:br>
            <a:r>
              <a:rPr lang="en-US" altLang="zh-CN" dirty="0"/>
              <a:t>          </a:t>
            </a:r>
            <a:r>
              <a:rPr lang="zh-CN" altLang="en-US" dirty="0"/>
              <a:t>启用</a:t>
            </a:r>
            <a:r>
              <a:rPr lang="en-US" altLang="zh-CN" dirty="0"/>
              <a:t>/</a:t>
            </a:r>
            <a:r>
              <a:rPr lang="zh-CN" altLang="en-US" dirty="0"/>
              <a:t>禁用带有指定超时值的 </a:t>
            </a:r>
          </a:p>
          <a:p>
            <a:r>
              <a:rPr lang="zh-CN" altLang="en-US" dirty="0"/>
              <a:t>         </a:t>
            </a:r>
            <a:r>
              <a:rPr lang="en-US" altLang="zh-CN" dirty="0"/>
              <a:t>SO_TIMEOUT</a:t>
            </a:r>
            <a:r>
              <a:rPr lang="zh-CN" altLang="en-US" dirty="0"/>
              <a:t>，以毫秒为单位。</a:t>
            </a:r>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3</a:t>
            </a:r>
            <a:r>
              <a:rPr lang="zh-CN" altLang="en-US" dirty="0"/>
              <a:t>、</a:t>
            </a:r>
            <a:r>
              <a:rPr lang="en-US" altLang="zh-CN" dirty="0"/>
              <a:t>TCP</a:t>
            </a:r>
            <a:r>
              <a:rPr lang="zh-CN" altLang="en-US" dirty="0"/>
              <a:t>实现</a:t>
            </a:r>
            <a:r>
              <a:rPr lang="en-US" altLang="zh-CN" dirty="0"/>
              <a:t>ECHO</a:t>
            </a:r>
            <a:r>
              <a:rPr lang="zh-CN" altLang="en-US" dirty="0"/>
              <a:t>程序</a:t>
            </a:r>
            <a:endParaRPr lang="en-US" altLang="zh-CN" dirty="0"/>
          </a:p>
        </p:txBody>
      </p:sp>
      <p:sp>
        <p:nvSpPr>
          <p:cNvPr id="3" name="内容占位符 2"/>
          <p:cNvSpPr>
            <a:spLocks noGrp="1"/>
          </p:cNvSpPr>
          <p:nvPr>
            <p:ph idx="1"/>
          </p:nvPr>
        </p:nvSpPr>
        <p:spPr/>
        <p:txBody>
          <a:bodyPr/>
          <a:lstStyle/>
          <a:p>
            <a:r>
              <a:rPr lang="zh-CN" altLang="en-US" dirty="0"/>
              <a:t> </a:t>
            </a:r>
            <a:r>
              <a:rPr lang="en-US" altLang="zh-CN" dirty="0"/>
              <a:t>Echo</a:t>
            </a:r>
            <a:r>
              <a:rPr lang="zh-CN" altLang="en-US" dirty="0"/>
              <a:t>，意为应答，程序的功能是客户端向服务器发送一个字符串，服务器不做任何处理，直接把字符串返回给客户端，</a:t>
            </a:r>
            <a:r>
              <a:rPr lang="en-US" altLang="zh-CN" dirty="0"/>
              <a:t>Echo</a:t>
            </a:r>
            <a:r>
              <a:rPr lang="zh-CN" altLang="en-US" dirty="0"/>
              <a:t>程序是最为基本的客户</a:t>
            </a:r>
            <a:r>
              <a:rPr lang="en-US" altLang="zh-CN" dirty="0"/>
              <a:t>/</a:t>
            </a:r>
            <a:r>
              <a:rPr lang="zh-CN" altLang="en-US" dirty="0"/>
              <a:t>服务器程序。</a:t>
            </a:r>
            <a:endParaRPr lang="en-US" altLang="zh-CN" dirty="0"/>
          </a:p>
          <a:p>
            <a:endParaRPr lang="en-US" altLang="zh-CN" dirty="0"/>
          </a:p>
          <a:p>
            <a:endParaRPr lang="zh-CN" alt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4</a:t>
            </a:r>
            <a:r>
              <a:rPr lang="zh-CN" altLang="en-US" dirty="0"/>
              <a:t>、服务器与多客户端通信</a:t>
            </a:r>
            <a:endParaRPr lang="en-US" altLang="zh-CN" dirty="0"/>
          </a:p>
        </p:txBody>
      </p:sp>
      <p:sp>
        <p:nvSpPr>
          <p:cNvPr id="3" name="内容占位符 2"/>
          <p:cNvSpPr>
            <a:spLocks noGrp="1"/>
          </p:cNvSpPr>
          <p:nvPr>
            <p:ph idx="1"/>
          </p:nvPr>
        </p:nvSpPr>
        <p:spPr/>
        <p:txBody>
          <a:bodyPr/>
          <a:lstStyle/>
          <a:p>
            <a:r>
              <a:rPr lang="zh-CN" altLang="en-US" dirty="0"/>
              <a:t>目前为止我们编写的程序中，服务器只能同时处理一个客户端连接，要想服务器同时支持多个客户端的连接，就必须加入多线程的处理机制，将每一个连接的客户端都创建一个新的线程对象。</a:t>
            </a:r>
          </a:p>
          <a:p>
            <a:endParaRPr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5</a:t>
            </a:r>
            <a:r>
              <a:rPr lang="zh-CN" altLang="en-US" dirty="0"/>
              <a:t>、多客户端之间的通信</a:t>
            </a:r>
            <a:endParaRPr lang="en-US" altLang="zh-CN" dirty="0"/>
          </a:p>
        </p:txBody>
      </p:sp>
      <p:sp>
        <p:nvSpPr>
          <p:cNvPr id="3" name="内容占位符 2"/>
          <p:cNvSpPr>
            <a:spLocks noGrp="1"/>
          </p:cNvSpPr>
          <p:nvPr>
            <p:ph idx="1"/>
          </p:nvPr>
        </p:nvSpPr>
        <p:spPr/>
        <p:txBody>
          <a:bodyPr/>
          <a:lstStyle/>
          <a:p>
            <a:r>
              <a:rPr lang="zh-CN" altLang="en-US" dirty="0"/>
              <a:t>服务器可以与多个客户端实现通信了，那我们真正的目的是要实现多个客户端之间的通信，使用</a:t>
            </a:r>
            <a:r>
              <a:rPr lang="en-US" altLang="zh-CN" dirty="0"/>
              <a:t>TCP</a:t>
            </a:r>
            <a:r>
              <a:rPr lang="zh-CN" altLang="en-US" dirty="0"/>
              <a:t>协议实现的方案是：</a:t>
            </a:r>
            <a:endParaRPr lang="en-US" altLang="zh-CN" dirty="0"/>
          </a:p>
          <a:p>
            <a:endParaRPr lang="en-US" altLang="zh-CN" dirty="0"/>
          </a:p>
          <a:p>
            <a:r>
              <a:rPr lang="zh-CN" altLang="en-US" dirty="0"/>
              <a:t>客户端的数据包通过服务器中转，发送到另一个客户端，如下图所示：</a:t>
            </a:r>
            <a:endParaRPr lang="en-US" altLang="zh-CN" dirty="0"/>
          </a:p>
          <a:p>
            <a:endParaRPr lang="zh-CN" altLang="en-US" dirty="0"/>
          </a:p>
        </p:txBody>
      </p:sp>
      <p:pic>
        <p:nvPicPr>
          <p:cNvPr id="2050" name="Picture 2" descr="C:\Users\vince\Pictures\cs.png"/>
          <p:cNvPicPr>
            <a:picLocks noChangeAspect="1" noChangeArrowheads="1"/>
          </p:cNvPicPr>
          <p:nvPr/>
        </p:nvPicPr>
        <p:blipFill>
          <a:blip r:embed="rId2"/>
          <a:srcRect/>
          <a:stretch>
            <a:fillRect/>
          </a:stretch>
        </p:blipFill>
        <p:spPr bwMode="auto">
          <a:xfrm>
            <a:off x="1474757" y="3171822"/>
            <a:ext cx="4410075" cy="2428875"/>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6</a:t>
            </a:r>
            <a:r>
              <a:rPr lang="zh-CN" altLang="en-US" dirty="0"/>
              <a:t>、网络编程</a:t>
            </a:r>
            <a:r>
              <a:rPr lang="en-US" altLang="zh-CN" dirty="0"/>
              <a:t>UDP</a:t>
            </a:r>
            <a:r>
              <a:rPr lang="zh-CN" altLang="en-US" dirty="0"/>
              <a:t>协议</a:t>
            </a:r>
            <a:endParaRPr lang="en-US" altLang="zh-CN" dirty="0"/>
          </a:p>
        </p:txBody>
      </p:sp>
      <p:sp>
        <p:nvSpPr>
          <p:cNvPr id="3" name="内容占位符 2"/>
          <p:cNvSpPr>
            <a:spLocks noGrp="1"/>
          </p:cNvSpPr>
          <p:nvPr>
            <p:ph idx="1"/>
          </p:nvPr>
        </p:nvSpPr>
        <p:spPr/>
        <p:txBody>
          <a:bodyPr/>
          <a:lstStyle/>
          <a:p>
            <a:r>
              <a:rPr lang="en-US" altLang="zh-CN" b="1" dirty="0"/>
              <a:t>1</a:t>
            </a:r>
            <a:r>
              <a:rPr lang="zh-CN" altLang="en-US" b="1" dirty="0"/>
              <a:t>、</a:t>
            </a:r>
            <a:r>
              <a:rPr lang="en-US" altLang="zh-CN" b="1" dirty="0"/>
              <a:t>UDP</a:t>
            </a:r>
            <a:r>
              <a:rPr lang="zh-CN" altLang="en-US" b="1" dirty="0"/>
              <a:t>协议概述</a:t>
            </a:r>
            <a:endParaRPr lang="en-US" altLang="zh-CN" b="1" dirty="0"/>
          </a:p>
          <a:p>
            <a:r>
              <a:rPr lang="en-US" altLang="zh-CN" b="1" dirty="0"/>
              <a:t>UDP</a:t>
            </a:r>
            <a:r>
              <a:rPr lang="zh-CN" altLang="en-US" dirty="0"/>
              <a:t>是</a:t>
            </a:r>
            <a:r>
              <a:rPr lang="en-US" altLang="zh-CN" b="1" dirty="0"/>
              <a:t>User Datagram Protocol</a:t>
            </a:r>
            <a:r>
              <a:rPr lang="zh-CN" altLang="en-US" dirty="0"/>
              <a:t>的简称，是一种无连接的协议，每个数据报都是一个独立的信息，包括完整的源地址或目的地址，它在网络上以任何可能的路径传往目的地，因此能否到达目的地，到达目的地的时间以及内容的正确性都是不能被保证的，每个被传输的数据报必须限定在</a:t>
            </a:r>
            <a:r>
              <a:rPr lang="en-US" altLang="zh-CN" dirty="0"/>
              <a:t>64KB</a:t>
            </a:r>
            <a:r>
              <a:rPr lang="zh-CN" altLang="en-US" dirty="0"/>
              <a:t>之内。</a:t>
            </a:r>
            <a:endParaRPr lang="en-US" altLang="zh-CN" dirty="0"/>
          </a:p>
          <a:p>
            <a:pPr>
              <a:buFontTx/>
              <a:buNone/>
            </a:pPr>
            <a:r>
              <a:rPr lang="zh-CN" altLang="en-US" dirty="0"/>
              <a:t>主要使用以下的两个类：</a:t>
            </a:r>
          </a:p>
          <a:p>
            <a:r>
              <a:rPr lang="en-US" altLang="zh-CN" dirty="0" err="1"/>
              <a:t>DatagramPacket</a:t>
            </a:r>
            <a:r>
              <a:rPr lang="zh-CN" altLang="en-US" dirty="0"/>
              <a:t>：此类表示数据报包。</a:t>
            </a:r>
          </a:p>
          <a:p>
            <a:r>
              <a:rPr lang="en-US" altLang="zh-CN" dirty="0" err="1"/>
              <a:t>DatagramSocket</a:t>
            </a:r>
            <a:r>
              <a:rPr lang="zh-CN" altLang="en-US" dirty="0"/>
              <a:t>：此类表示用来发送和接收数据报包的套接字</a:t>
            </a:r>
          </a:p>
          <a:p>
            <a:endParaRPr lang="zh-CN"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6</a:t>
            </a:r>
            <a:r>
              <a:rPr lang="zh-CN" altLang="en-US" dirty="0"/>
              <a:t>、网络编程</a:t>
            </a:r>
            <a:r>
              <a:rPr lang="en-US" altLang="zh-CN" dirty="0"/>
              <a:t>UDP</a:t>
            </a:r>
            <a:r>
              <a:rPr lang="zh-CN" altLang="en-US" dirty="0"/>
              <a:t>协议</a:t>
            </a:r>
            <a:endParaRPr lang="en-US" altLang="zh-CN" dirty="0"/>
          </a:p>
        </p:txBody>
      </p:sp>
      <p:sp>
        <p:nvSpPr>
          <p:cNvPr id="3" name="内容占位符 2"/>
          <p:cNvSpPr>
            <a:spLocks noGrp="1"/>
          </p:cNvSpPr>
          <p:nvPr>
            <p:ph idx="1"/>
          </p:nvPr>
        </p:nvSpPr>
        <p:spPr/>
        <p:txBody>
          <a:bodyPr>
            <a:normAutofit fontScale="92500" lnSpcReduction="20000"/>
          </a:bodyPr>
          <a:lstStyle/>
          <a:p>
            <a:r>
              <a:rPr lang="en-US" altLang="zh-CN" sz="1700" b="1" dirty="0"/>
              <a:t>2</a:t>
            </a:r>
            <a:r>
              <a:rPr lang="zh-CN" altLang="en-US" sz="1700" b="1" dirty="0"/>
              <a:t>、</a:t>
            </a:r>
            <a:r>
              <a:rPr lang="en-US" altLang="zh-CN" sz="1700" b="1" dirty="0"/>
              <a:t>UDP</a:t>
            </a:r>
            <a:r>
              <a:rPr lang="zh-CN" altLang="en-US" sz="1700" b="1" dirty="0"/>
              <a:t>服务器与客户端程序</a:t>
            </a:r>
            <a:endParaRPr lang="en-US" altLang="zh-CN" sz="1700" b="1" dirty="0"/>
          </a:p>
          <a:p>
            <a:r>
              <a:rPr lang="zh-CN" altLang="en-US" sz="1700" b="1" dirty="0"/>
              <a:t>服务器端：</a:t>
            </a:r>
            <a:endParaRPr lang="en-US" altLang="zh-CN" sz="1700" b="1" dirty="0"/>
          </a:p>
          <a:p>
            <a:r>
              <a:rPr lang="en-US" altLang="zh-CN" sz="1700" dirty="0"/>
              <a:t>String info = “….”</a:t>
            </a:r>
            <a:endParaRPr lang="zh-CN" altLang="zh-CN" sz="1700" dirty="0"/>
          </a:p>
          <a:p>
            <a:r>
              <a:rPr lang="en-US" altLang="zh-CN" sz="1700" dirty="0"/>
              <a:t>// </a:t>
            </a:r>
            <a:r>
              <a:rPr lang="zh-CN" altLang="en-US" sz="1700" dirty="0"/>
              <a:t>将信息封装成数据报</a:t>
            </a:r>
            <a:endParaRPr lang="en-US" altLang="zh-CN" sz="1700" dirty="0"/>
          </a:p>
          <a:p>
            <a:r>
              <a:rPr lang="en-US" altLang="zh-CN" sz="1700" dirty="0"/>
              <a:t>byte[] bytes = </a:t>
            </a:r>
            <a:r>
              <a:rPr lang="en-US" altLang="zh-CN" sz="1700" dirty="0" err="1"/>
              <a:t>info.getBytes</a:t>
            </a:r>
            <a:r>
              <a:rPr lang="en-US" altLang="zh-CN" sz="1700" dirty="0"/>
              <a:t>();</a:t>
            </a:r>
            <a:endParaRPr lang="zh-CN" altLang="zh-CN" sz="1700" dirty="0"/>
          </a:p>
          <a:p>
            <a:r>
              <a:rPr lang="en-US" altLang="zh-CN" sz="1700" dirty="0" err="1"/>
              <a:t>DatagramPacket</a:t>
            </a:r>
            <a:r>
              <a:rPr lang="en-US" altLang="zh-CN" sz="1700" dirty="0"/>
              <a:t> </a:t>
            </a:r>
            <a:r>
              <a:rPr lang="en-US" altLang="zh-CN" sz="1700" dirty="0" err="1"/>
              <a:t>dp</a:t>
            </a:r>
            <a:r>
              <a:rPr lang="en-US" altLang="zh-CN" sz="1700" dirty="0"/>
              <a:t> = </a:t>
            </a:r>
            <a:r>
              <a:rPr lang="en-US" altLang="zh-CN" sz="1700" b="1" dirty="0"/>
              <a:t>new</a:t>
            </a:r>
            <a:r>
              <a:rPr lang="en-US" altLang="zh-CN" sz="1700" dirty="0"/>
              <a:t> </a:t>
            </a:r>
            <a:r>
              <a:rPr lang="en-US" altLang="zh-CN" sz="1700" dirty="0" err="1"/>
              <a:t>DatagramPacket</a:t>
            </a:r>
            <a:r>
              <a:rPr lang="en-US" altLang="zh-CN" sz="1700" dirty="0"/>
              <a:t>(bytes, 0, bytes</a:t>
            </a:r>
            <a:endParaRPr lang="zh-CN" altLang="zh-CN" sz="1700" dirty="0"/>
          </a:p>
          <a:p>
            <a:r>
              <a:rPr lang="en-US" altLang="zh-CN" sz="1700" dirty="0"/>
              <a:t>	.length(), </a:t>
            </a:r>
            <a:r>
              <a:rPr lang="en-US" altLang="zh-CN" sz="1700" dirty="0" err="1"/>
              <a:t>InetAddress.</a:t>
            </a:r>
            <a:r>
              <a:rPr lang="en-US" altLang="zh-CN" sz="1700" i="1" dirty="0" err="1"/>
              <a:t>getByName</a:t>
            </a:r>
            <a:r>
              <a:rPr lang="en-US" altLang="zh-CN" sz="1700" dirty="0"/>
              <a:t>("</a:t>
            </a:r>
            <a:r>
              <a:rPr lang="en-US" altLang="zh-CN" sz="1700" dirty="0" err="1"/>
              <a:t>localhost</a:t>
            </a:r>
            <a:r>
              <a:rPr lang="en-US" altLang="zh-CN" sz="1700" dirty="0"/>
              <a:t>"), 5000);// </a:t>
            </a:r>
            <a:r>
              <a:rPr lang="zh-CN" altLang="en-US" sz="1700" dirty="0"/>
              <a:t>客户端在</a:t>
            </a:r>
            <a:r>
              <a:rPr lang="en-US" altLang="zh-CN" sz="1700" dirty="0"/>
              <a:t>5000</a:t>
            </a:r>
            <a:r>
              <a:rPr lang="zh-CN" altLang="en-US" sz="1700" dirty="0"/>
              <a:t>端口监听</a:t>
            </a:r>
          </a:p>
          <a:p>
            <a:r>
              <a:rPr lang="en-US" altLang="zh-CN" sz="1700" dirty="0" err="1"/>
              <a:t>DatagramSocket</a:t>
            </a:r>
            <a:r>
              <a:rPr lang="en-US" altLang="zh-CN" sz="1700" dirty="0"/>
              <a:t> server = </a:t>
            </a:r>
            <a:r>
              <a:rPr lang="en-US" altLang="zh-CN" sz="1700" b="1" dirty="0"/>
              <a:t>new</a:t>
            </a:r>
            <a:r>
              <a:rPr lang="en-US" altLang="zh-CN" sz="1700" dirty="0"/>
              <a:t> </a:t>
            </a:r>
            <a:r>
              <a:rPr lang="en-US" altLang="zh-CN" sz="1700" dirty="0" err="1"/>
              <a:t>DatagramSocket</a:t>
            </a:r>
            <a:r>
              <a:rPr lang="en-US" altLang="zh-CN" sz="1700" dirty="0"/>
              <a:t>(3000);// </a:t>
            </a:r>
            <a:r>
              <a:rPr lang="zh-CN" altLang="en-US" sz="1700" dirty="0"/>
              <a:t>服务器的端口</a:t>
            </a:r>
          </a:p>
          <a:p>
            <a:r>
              <a:rPr lang="en-US" altLang="zh-CN" sz="1700" dirty="0" err="1"/>
              <a:t>server.send</a:t>
            </a:r>
            <a:r>
              <a:rPr lang="en-US" altLang="zh-CN" sz="1700" dirty="0"/>
              <a:t>(</a:t>
            </a:r>
            <a:r>
              <a:rPr lang="en-US" altLang="zh-CN" sz="1700" dirty="0" err="1"/>
              <a:t>dp</a:t>
            </a:r>
            <a:r>
              <a:rPr lang="en-US" altLang="zh-CN" sz="1700" dirty="0"/>
              <a:t>);// </a:t>
            </a:r>
            <a:r>
              <a:rPr lang="zh-CN" altLang="en-US" sz="1700" dirty="0"/>
              <a:t>发送数据报</a:t>
            </a:r>
          </a:p>
          <a:p>
            <a:r>
              <a:rPr lang="en-US" altLang="zh-CN" sz="1700" dirty="0" err="1"/>
              <a:t>server.close</a:t>
            </a:r>
            <a:r>
              <a:rPr lang="en-US" altLang="zh-CN" sz="1700" dirty="0"/>
              <a:t>();</a:t>
            </a:r>
            <a:endParaRPr lang="zh-CN" altLang="zh-CN" sz="1700" dirty="0"/>
          </a:p>
          <a:p>
            <a:r>
              <a:rPr lang="zh-CN" altLang="en-US" sz="1700" b="1" dirty="0"/>
              <a:t>客户端：</a:t>
            </a:r>
            <a:endParaRPr lang="en-US" altLang="zh-CN" sz="1700" b="1" dirty="0"/>
          </a:p>
          <a:p>
            <a:r>
              <a:rPr lang="en-US" altLang="zh-CN" sz="1700" b="1" dirty="0"/>
              <a:t>byte</a:t>
            </a:r>
            <a:r>
              <a:rPr lang="en-US" altLang="zh-CN" sz="1700" dirty="0"/>
              <a:t> b[] = </a:t>
            </a:r>
            <a:r>
              <a:rPr lang="en-US" altLang="zh-CN" sz="1700" b="1" dirty="0"/>
              <a:t>new</a:t>
            </a:r>
            <a:r>
              <a:rPr lang="en-US" altLang="zh-CN" sz="1700" dirty="0"/>
              <a:t> </a:t>
            </a:r>
            <a:r>
              <a:rPr lang="en-US" altLang="zh-CN" sz="1700" b="1" dirty="0"/>
              <a:t>byte</a:t>
            </a:r>
            <a:r>
              <a:rPr lang="en-US" altLang="zh-CN" sz="1700" dirty="0"/>
              <a:t>[1024];// </a:t>
            </a:r>
            <a:r>
              <a:rPr lang="zh-CN" altLang="en-US" sz="1700" dirty="0"/>
              <a:t>接收内容</a:t>
            </a:r>
          </a:p>
          <a:p>
            <a:r>
              <a:rPr lang="en-US" altLang="zh-CN" sz="1700" dirty="0" err="1"/>
              <a:t>DatagramPacket</a:t>
            </a:r>
            <a:r>
              <a:rPr lang="en-US" altLang="zh-CN" sz="1700" dirty="0"/>
              <a:t> </a:t>
            </a:r>
            <a:r>
              <a:rPr lang="en-US" altLang="zh-CN" sz="1700" dirty="0" err="1"/>
              <a:t>dp</a:t>
            </a:r>
            <a:r>
              <a:rPr lang="en-US" altLang="zh-CN" sz="1700" dirty="0"/>
              <a:t> = </a:t>
            </a:r>
            <a:r>
              <a:rPr lang="en-US" altLang="zh-CN" sz="1700" b="1" dirty="0"/>
              <a:t>new</a:t>
            </a:r>
            <a:r>
              <a:rPr lang="en-US" altLang="zh-CN" sz="1700" dirty="0"/>
              <a:t> </a:t>
            </a:r>
            <a:r>
              <a:rPr lang="en-US" altLang="zh-CN" sz="1700" dirty="0" err="1"/>
              <a:t>DatagramPacket</a:t>
            </a:r>
            <a:r>
              <a:rPr lang="en-US" altLang="zh-CN" sz="1700" dirty="0"/>
              <a:t>(b, </a:t>
            </a:r>
            <a:r>
              <a:rPr lang="en-US" altLang="zh-CN" sz="1700" dirty="0" err="1"/>
              <a:t>b.length</a:t>
            </a:r>
            <a:r>
              <a:rPr lang="en-US" altLang="zh-CN" sz="1700" dirty="0"/>
              <a:t>);// </a:t>
            </a:r>
            <a:r>
              <a:rPr lang="zh-CN" altLang="en-US" sz="1700" dirty="0"/>
              <a:t>接收内容</a:t>
            </a:r>
            <a:endParaRPr lang="en-US" altLang="zh-CN" sz="1700" dirty="0"/>
          </a:p>
          <a:p>
            <a:r>
              <a:rPr lang="en-US" altLang="zh-CN" sz="1700" dirty="0"/>
              <a:t>// </a:t>
            </a:r>
            <a:r>
              <a:rPr lang="zh-CN" altLang="en-US" sz="1700" dirty="0"/>
              <a:t>客户端在</a:t>
            </a:r>
            <a:r>
              <a:rPr lang="en-US" altLang="zh-CN" sz="1700" dirty="0"/>
              <a:t>5000</a:t>
            </a:r>
            <a:r>
              <a:rPr lang="zh-CN" altLang="en-US" sz="1700" dirty="0"/>
              <a:t>端口等待</a:t>
            </a:r>
          </a:p>
          <a:p>
            <a:r>
              <a:rPr lang="en-US" altLang="zh-CN" sz="1700" dirty="0" err="1"/>
              <a:t>DatagramSocket</a:t>
            </a:r>
            <a:r>
              <a:rPr lang="en-US" altLang="zh-CN" sz="1700" dirty="0"/>
              <a:t> client = </a:t>
            </a:r>
            <a:r>
              <a:rPr lang="en-US" altLang="zh-CN" sz="1700" b="1" dirty="0"/>
              <a:t>new</a:t>
            </a:r>
            <a:r>
              <a:rPr lang="en-US" altLang="zh-CN" sz="1700" dirty="0"/>
              <a:t> </a:t>
            </a:r>
            <a:r>
              <a:rPr lang="en-US" altLang="zh-CN" sz="1700" dirty="0" err="1"/>
              <a:t>DatagramSocket</a:t>
            </a:r>
            <a:r>
              <a:rPr lang="en-US" altLang="zh-CN" sz="1700" dirty="0"/>
              <a:t>(5000);</a:t>
            </a:r>
            <a:endParaRPr lang="zh-CN" altLang="en-US" sz="1700" dirty="0"/>
          </a:p>
          <a:p>
            <a:r>
              <a:rPr lang="en-US" altLang="zh-CN" sz="1700" dirty="0" err="1"/>
              <a:t>client.receive</a:t>
            </a:r>
            <a:r>
              <a:rPr lang="en-US" altLang="zh-CN" sz="1700" dirty="0"/>
              <a:t>(</a:t>
            </a:r>
            <a:r>
              <a:rPr lang="en-US" altLang="zh-CN" sz="1700" dirty="0" err="1"/>
              <a:t>dp</a:t>
            </a:r>
            <a:r>
              <a:rPr lang="en-US" altLang="zh-CN" sz="1700" dirty="0"/>
              <a:t>); // </a:t>
            </a:r>
            <a:r>
              <a:rPr lang="zh-CN" altLang="en-US" sz="1700" dirty="0"/>
              <a:t>接收内容</a:t>
            </a:r>
          </a:p>
          <a:p>
            <a:r>
              <a:rPr lang="en-US" altLang="zh-CN" sz="1700" dirty="0" err="1"/>
              <a:t>System.</a:t>
            </a:r>
            <a:r>
              <a:rPr lang="en-US" altLang="zh-CN" sz="1700" i="1" dirty="0" err="1"/>
              <a:t>out</a:t>
            </a:r>
            <a:r>
              <a:rPr lang="en-US" altLang="zh-CN" sz="1700" dirty="0" err="1"/>
              <a:t>.println</a:t>
            </a:r>
            <a:r>
              <a:rPr lang="en-US" altLang="zh-CN" sz="1700" dirty="0"/>
              <a:t>(</a:t>
            </a:r>
            <a:r>
              <a:rPr lang="en-US" altLang="zh-CN" sz="1700" b="1" dirty="0"/>
              <a:t>new</a:t>
            </a:r>
            <a:r>
              <a:rPr lang="en-US" altLang="zh-CN" sz="1700" dirty="0"/>
              <a:t> String(</a:t>
            </a:r>
            <a:r>
              <a:rPr lang="en-US" altLang="zh-CN" sz="1700" dirty="0" err="1"/>
              <a:t>dp.getData</a:t>
            </a:r>
            <a:r>
              <a:rPr lang="en-US" altLang="zh-CN" sz="1700" dirty="0"/>
              <a:t>(), 0, </a:t>
            </a:r>
            <a:r>
              <a:rPr lang="en-US" altLang="zh-CN" sz="1700" dirty="0" err="1"/>
              <a:t>dp.getLength</a:t>
            </a:r>
            <a:r>
              <a:rPr lang="en-US" altLang="zh-CN" sz="1700" dirty="0"/>
              <a:t>()));</a:t>
            </a:r>
            <a:endParaRPr lang="zh-CN" altLang="zh-CN" sz="1700" dirty="0"/>
          </a:p>
          <a:p>
            <a:r>
              <a:rPr lang="en-US" altLang="zh-CN" sz="1700" dirty="0" err="1"/>
              <a:t>client.close</a:t>
            </a:r>
            <a:r>
              <a:rPr lang="en-US" altLang="zh-CN" sz="1700" dirty="0"/>
              <a:t>();</a:t>
            </a:r>
            <a:endParaRPr lang="zh-CN" altLang="zh-CN" sz="1700" dirty="0"/>
          </a:p>
          <a:p>
            <a:endParaRPr lang="zh-CN"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7</a:t>
            </a:r>
            <a:r>
              <a:rPr lang="zh-CN" altLang="en-US" dirty="0"/>
              <a:t>、</a:t>
            </a:r>
            <a:r>
              <a:rPr lang="en-US" altLang="zh-CN" dirty="0"/>
              <a:t>URL</a:t>
            </a:r>
          </a:p>
        </p:txBody>
      </p:sp>
      <p:sp>
        <p:nvSpPr>
          <p:cNvPr id="3" name="内容占位符 2"/>
          <p:cNvSpPr>
            <a:spLocks noGrp="1"/>
          </p:cNvSpPr>
          <p:nvPr>
            <p:ph idx="1"/>
          </p:nvPr>
        </p:nvSpPr>
        <p:spPr/>
        <p:txBody>
          <a:bodyPr/>
          <a:lstStyle/>
          <a:p>
            <a:r>
              <a:rPr lang="en-US" altLang="zh-CN" dirty="0"/>
              <a:t>1</a:t>
            </a:r>
            <a:r>
              <a:rPr lang="zh-CN" altLang="en-US" dirty="0"/>
              <a:t>、</a:t>
            </a:r>
            <a:r>
              <a:rPr lang="en-US" altLang="zh-CN" dirty="0"/>
              <a:t>URL</a:t>
            </a:r>
            <a:r>
              <a:rPr lang="zh-CN" altLang="en-US" dirty="0"/>
              <a:t>概述</a:t>
            </a:r>
            <a:endParaRPr lang="en-US" altLang="zh-CN" dirty="0"/>
          </a:p>
          <a:p>
            <a:r>
              <a:rPr lang="en-US" altLang="zh-CN" dirty="0"/>
              <a:t>URL(uniform resource location )</a:t>
            </a:r>
            <a:r>
              <a:rPr lang="zh-CN" altLang="en-US" dirty="0"/>
              <a:t>类 </a:t>
            </a:r>
            <a:r>
              <a:rPr lang="en-US" altLang="zh-CN" dirty="0"/>
              <a:t>URL </a:t>
            </a:r>
            <a:r>
              <a:rPr lang="zh-CN" altLang="en-US" dirty="0"/>
              <a:t>代表一个统一资源定位符，它是指向互联网“资源”的指针。</a:t>
            </a:r>
            <a:endParaRPr lang="en-US" altLang="zh-CN" dirty="0"/>
          </a:p>
          <a:p>
            <a:r>
              <a:rPr lang="zh-CN" altLang="en-US" dirty="0"/>
              <a:t>抽象类 </a:t>
            </a:r>
            <a:r>
              <a:rPr lang="en-US" altLang="zh-CN" dirty="0"/>
              <a:t>URLConnection </a:t>
            </a:r>
            <a:r>
              <a:rPr lang="zh-CN" altLang="en-US" dirty="0"/>
              <a:t>是所有类的超类，它代表应用程序和 </a:t>
            </a:r>
            <a:r>
              <a:rPr lang="en-US" altLang="zh-CN" dirty="0"/>
              <a:t>URL </a:t>
            </a:r>
            <a:r>
              <a:rPr lang="zh-CN" altLang="en-US" dirty="0"/>
              <a:t>之间的通信链接。</a:t>
            </a:r>
            <a:endParaRPr lang="en-US" altLang="zh-CN" dirty="0"/>
          </a:p>
          <a:p>
            <a:endParaRPr lang="en-US" altLang="zh-CN" dirty="0"/>
          </a:p>
          <a:p>
            <a:endParaRPr lang="zh-CN"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sym typeface="+mn-ea"/>
              </a:rPr>
              <a:t>8</a:t>
            </a:r>
            <a:r>
              <a:rPr lang="zh-CN" altLang="zh-CN" dirty="0">
                <a:sym typeface="+mn-ea"/>
              </a:rPr>
              <a:t>、</a:t>
            </a:r>
            <a:r>
              <a:rPr lang="en-US" altLang="zh-CN" dirty="0">
                <a:sym typeface="+mn-ea"/>
              </a:rPr>
              <a:t>MINA</a:t>
            </a:r>
            <a:r>
              <a:rPr lang="zh-CN" altLang="zh-CN" dirty="0">
                <a:sym typeface="+mn-ea"/>
              </a:rPr>
              <a:t>框架</a:t>
            </a:r>
            <a:endParaRPr lang="en-US" altLang="zh-CN" dirty="0"/>
          </a:p>
        </p:txBody>
      </p:sp>
      <p:sp>
        <p:nvSpPr>
          <p:cNvPr id="3" name="内容占位符 2"/>
          <p:cNvSpPr>
            <a:spLocks noGrp="1"/>
          </p:cNvSpPr>
          <p:nvPr>
            <p:ph idx="1"/>
          </p:nvPr>
        </p:nvSpPr>
        <p:spPr/>
        <p:txBody>
          <a:bodyPr>
            <a:noAutofit/>
          </a:bodyPr>
          <a:lstStyle/>
          <a:p>
            <a:r>
              <a:rPr lang="en-US" altLang="zh-CN" dirty="0"/>
              <a:t>1</a:t>
            </a:r>
            <a:r>
              <a:rPr lang="zh-CN" altLang="en-US" dirty="0"/>
              <a:t>、什么是</a:t>
            </a:r>
            <a:r>
              <a:rPr lang="en-US" altLang="zh-CN" dirty="0"/>
              <a:t>MINA</a:t>
            </a:r>
            <a:r>
              <a:rPr lang="zh-CN" altLang="en-US" dirty="0"/>
              <a:t>？ </a:t>
            </a:r>
            <a:r>
              <a:rPr lang="en-US" altLang="zh-CN" dirty="0"/>
              <a:t>一句话就是</a:t>
            </a:r>
            <a:r>
              <a:rPr lang="zh-CN" altLang="en-US" dirty="0"/>
              <a:t>：</a:t>
            </a:r>
            <a:r>
              <a:rPr lang="en-US" altLang="zh-CN" b="1" dirty="0">
                <a:solidFill>
                  <a:srgbClr val="FF0000"/>
                </a:solidFill>
              </a:rPr>
              <a:t>一个简洁易用的基于 TCP/IP 通信的 JAVA框架</a:t>
            </a:r>
            <a:r>
              <a:rPr lang="zh-CN" altLang="en-US" dirty="0">
                <a:solidFill>
                  <a:srgbClr val="FF0000"/>
                </a:solidFill>
              </a:rPr>
              <a:t>。</a:t>
            </a:r>
          </a:p>
          <a:p>
            <a:r>
              <a:rPr lang="en-US" altLang="zh-CN" dirty="0"/>
              <a:t>2</a:t>
            </a:r>
            <a:r>
              <a:rPr lang="zh-CN" altLang="en-US" dirty="0"/>
              <a:t>、</a:t>
            </a:r>
            <a:r>
              <a:rPr lang="zh-CN" altLang="en-US" dirty="0">
                <a:sym typeface="+mn-ea"/>
              </a:rPr>
              <a:t>下载地址：</a:t>
            </a:r>
            <a:r>
              <a:rPr lang="en-US" altLang="zh-CN" dirty="0">
                <a:sym typeface="+mn-ea"/>
              </a:rPr>
              <a:t>http://mina.apache.org/downloads-mina.html</a:t>
            </a:r>
          </a:p>
          <a:p>
            <a:r>
              <a:rPr lang="en-US" altLang="zh-CN" dirty="0"/>
              <a:t>3</a:t>
            </a:r>
            <a:r>
              <a:rPr lang="zh-CN" altLang="en-US" dirty="0"/>
              <a:t>、一个简单的网络程序需要的最少</a:t>
            </a:r>
            <a:r>
              <a:rPr lang="en-US" altLang="zh-CN" dirty="0"/>
              <a:t>jar</a:t>
            </a:r>
            <a:r>
              <a:rPr lang="zh-CN" altLang="zh-CN" dirty="0"/>
              <a:t>包：mina-core-2.0.16.jar、slf4j-api-1.7.21.jar</a:t>
            </a:r>
          </a:p>
          <a:p>
            <a:r>
              <a:rPr lang="en-US" altLang="zh-CN" dirty="0"/>
              <a:t>4</a:t>
            </a:r>
            <a:r>
              <a:rPr lang="zh-CN" altLang="en-US" dirty="0"/>
              <a:t>、开发一个 Mina 应用，简单的说，就是</a:t>
            </a:r>
            <a:r>
              <a:rPr lang="zh-CN" altLang="en-US" b="1" dirty="0"/>
              <a:t>创建连接，设定过滤规则，编写自己的消息处理器</a:t>
            </a:r>
          </a:p>
          <a:p>
            <a:r>
              <a:rPr lang="en-US" altLang="zh-CN" dirty="0"/>
              <a:t>5</a:t>
            </a:r>
            <a:r>
              <a:rPr lang="zh-CN" altLang="en-US" dirty="0"/>
              <a:t>、示例：</a:t>
            </a:r>
          </a:p>
          <a:p>
            <a:r>
              <a:rPr lang="zh-CN" altLang="en-US" dirty="0"/>
              <a:t>       </a:t>
            </a:r>
            <a:r>
              <a:rPr lang="zh-CN" altLang="en-US" b="1" dirty="0"/>
              <a:t> //创建一个非阻塞的Server端Socket,用NIO</a:t>
            </a:r>
          </a:p>
          <a:p>
            <a:r>
              <a:rPr lang="zh-CN" altLang="en-US" dirty="0"/>
              <a:t>        SocketAcceptor acceptor = new NioSocketAcceptor(); //创建接收数据的过滤器</a:t>
            </a:r>
          </a:p>
          <a:p>
            <a:r>
              <a:rPr lang="zh-CN" altLang="en-US" dirty="0"/>
              <a:t>        DefaultIoFilterChainBuilder chain = acceptor.getFilterChain();</a:t>
            </a:r>
          </a:p>
          <a:p>
            <a:r>
              <a:rPr lang="zh-CN" altLang="en-US" dirty="0"/>
              <a:t>       </a:t>
            </a:r>
            <a:r>
              <a:rPr lang="zh-CN" altLang="en-US" b="1" dirty="0"/>
              <a:t> //设定这个过滤器将一行一行(/r/n)的读取数据</a:t>
            </a:r>
          </a:p>
          <a:p>
            <a:r>
              <a:rPr lang="zh-CN" altLang="en-US" dirty="0"/>
              <a:t>        chain.addLast("myChin", new ProtocolCodecFilter(new TextLineCodecFactory()));</a:t>
            </a:r>
          </a:p>
          <a:p>
            <a:r>
              <a:rPr lang="zh-CN" altLang="en-US" dirty="0"/>
              <a:t>     </a:t>
            </a:r>
            <a:r>
              <a:rPr lang="zh-CN" altLang="en-US" b="1" dirty="0"/>
              <a:t>   //设定服务器端的消息处理器:一个SampleMinaServerHandler对象</a:t>
            </a:r>
          </a:p>
          <a:p>
            <a:r>
              <a:rPr lang="zh-CN" altLang="en-US" dirty="0"/>
              <a:t>        acceptor.setHandler(new SampleMinaServerHandler());</a:t>
            </a:r>
          </a:p>
          <a:p>
            <a:r>
              <a:rPr lang="zh-CN" altLang="en-US" dirty="0"/>
              <a:t>        int bindPort = 9999;</a:t>
            </a:r>
          </a:p>
          <a:p>
            <a:r>
              <a:rPr lang="zh-CN" altLang="en-US" dirty="0"/>
              <a:t>        //绑定端口,启动服务器</a:t>
            </a:r>
          </a:p>
          <a:p>
            <a:r>
              <a:rPr lang="zh-CN" altLang="en-US" dirty="0"/>
              <a:t>        try {acceptor.bind(new InetSocketAddress(bindPort)); } catch (IOException e) {e.printStackTrace();}</a:t>
            </a:r>
          </a:p>
          <a:p>
            <a:r>
              <a:rPr lang="zh-CN" altLang="en-US" dirty="0"/>
              <a:t>        System.out.println("Mina Server is Listing on:= " + bindPort);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课程大纲</a:t>
            </a:r>
          </a:p>
        </p:txBody>
      </p:sp>
      <p:sp>
        <p:nvSpPr>
          <p:cNvPr id="3" name="内容占位符 2"/>
          <p:cNvSpPr>
            <a:spLocks noGrp="1"/>
          </p:cNvSpPr>
          <p:nvPr>
            <p:ph idx="1"/>
          </p:nvPr>
        </p:nvSpPr>
        <p:spPr/>
        <p:txBody>
          <a:bodyPr/>
          <a:lstStyle/>
          <a:p>
            <a:pPr>
              <a:buNone/>
            </a:pPr>
            <a:r>
              <a:rPr lang="en-US" altLang="zh-CN" sz="2400" dirty="0"/>
              <a:t>1</a:t>
            </a:r>
            <a:r>
              <a:rPr lang="zh-CN" altLang="en-US" sz="2400" dirty="0"/>
              <a:t>、网络编程基本概念</a:t>
            </a:r>
            <a:endParaRPr lang="en-US" altLang="zh-CN" sz="2400" dirty="0"/>
          </a:p>
          <a:p>
            <a:pPr>
              <a:buNone/>
            </a:pPr>
            <a:r>
              <a:rPr lang="en-US" altLang="zh-CN" sz="2400" dirty="0"/>
              <a:t>2</a:t>
            </a:r>
            <a:r>
              <a:rPr lang="zh-CN" altLang="en-US" sz="2400" dirty="0"/>
              <a:t>、网络编程</a:t>
            </a:r>
            <a:r>
              <a:rPr lang="en-US" altLang="zh-CN" sz="2400" dirty="0"/>
              <a:t>TCP</a:t>
            </a:r>
            <a:r>
              <a:rPr lang="zh-CN" altLang="en-US" sz="2400" dirty="0"/>
              <a:t>协议</a:t>
            </a:r>
            <a:endParaRPr lang="en-US" altLang="zh-CN" sz="2400" dirty="0"/>
          </a:p>
          <a:p>
            <a:pPr>
              <a:buNone/>
            </a:pPr>
            <a:r>
              <a:rPr lang="en-US" altLang="zh-CN" sz="2400" dirty="0"/>
              <a:t>3</a:t>
            </a:r>
            <a:r>
              <a:rPr lang="zh-CN" altLang="en-US" sz="2400" dirty="0"/>
              <a:t>、</a:t>
            </a:r>
            <a:r>
              <a:rPr lang="en-US" altLang="zh-CN" sz="2400" dirty="0"/>
              <a:t>TCP</a:t>
            </a:r>
            <a:r>
              <a:rPr lang="zh-CN" altLang="en-US" sz="2400" dirty="0"/>
              <a:t>实现</a:t>
            </a:r>
            <a:r>
              <a:rPr lang="en-US" altLang="zh-CN" sz="2400" dirty="0"/>
              <a:t>ECHO</a:t>
            </a:r>
            <a:r>
              <a:rPr lang="zh-CN" altLang="en-US" sz="2400" dirty="0"/>
              <a:t>程序</a:t>
            </a:r>
            <a:endParaRPr lang="en-US" altLang="zh-CN" sz="2400" dirty="0"/>
          </a:p>
          <a:p>
            <a:pPr>
              <a:buNone/>
            </a:pPr>
            <a:r>
              <a:rPr lang="en-US" altLang="zh-CN" sz="2400" dirty="0"/>
              <a:t>4</a:t>
            </a:r>
            <a:r>
              <a:rPr lang="zh-CN" altLang="en-US" sz="2400" dirty="0"/>
              <a:t>、服务器与多客户端通信</a:t>
            </a:r>
            <a:endParaRPr lang="en-US" altLang="zh-CN" sz="2400" dirty="0"/>
          </a:p>
          <a:p>
            <a:pPr>
              <a:buNone/>
            </a:pPr>
            <a:r>
              <a:rPr lang="en-US" altLang="zh-CN" sz="2400" dirty="0"/>
              <a:t>5</a:t>
            </a:r>
            <a:r>
              <a:rPr lang="zh-CN" altLang="en-US" sz="2400" dirty="0"/>
              <a:t>、多客户端之间的通信</a:t>
            </a:r>
            <a:endParaRPr lang="en-US" altLang="zh-CN" sz="2400" dirty="0"/>
          </a:p>
          <a:p>
            <a:pPr>
              <a:buNone/>
            </a:pPr>
            <a:r>
              <a:rPr lang="en-US" altLang="zh-CN" sz="2400" dirty="0"/>
              <a:t>6</a:t>
            </a:r>
            <a:r>
              <a:rPr lang="zh-CN" altLang="en-US" sz="2400" dirty="0"/>
              <a:t>、网络编程</a:t>
            </a:r>
            <a:r>
              <a:rPr lang="en-US" altLang="zh-CN" sz="2400" dirty="0"/>
              <a:t>UDP</a:t>
            </a:r>
            <a:r>
              <a:rPr lang="zh-CN" altLang="en-US" sz="2400" dirty="0"/>
              <a:t>协议</a:t>
            </a:r>
            <a:endParaRPr lang="en-US" altLang="zh-CN" sz="2400" dirty="0"/>
          </a:p>
          <a:p>
            <a:pPr>
              <a:buNone/>
            </a:pPr>
            <a:r>
              <a:rPr lang="en-US" altLang="zh-CN" sz="2400" dirty="0"/>
              <a:t>7</a:t>
            </a:r>
            <a:r>
              <a:rPr lang="zh-CN" altLang="en-US" sz="2400" dirty="0"/>
              <a:t>、</a:t>
            </a:r>
            <a:r>
              <a:rPr lang="en-US" altLang="zh-CN" sz="2400" dirty="0"/>
              <a:t>URL</a:t>
            </a:r>
          </a:p>
          <a:p>
            <a:pPr>
              <a:buNone/>
            </a:pPr>
            <a:r>
              <a:rPr lang="en-US" altLang="zh-CN" sz="2400" dirty="0"/>
              <a:t>8</a:t>
            </a:r>
            <a:r>
              <a:rPr lang="zh-CN" altLang="zh-CN" sz="2400" dirty="0"/>
              <a:t>、</a:t>
            </a:r>
            <a:r>
              <a:rPr lang="en-US" altLang="zh-CN" sz="2400" dirty="0"/>
              <a:t>MINA</a:t>
            </a:r>
            <a:r>
              <a:rPr lang="zh-CN" altLang="zh-CN" sz="2400" dirty="0"/>
              <a:t>框架</a:t>
            </a:r>
          </a:p>
          <a:p>
            <a:endParaRPr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sym typeface="+mn-ea"/>
              </a:rPr>
              <a:t>8</a:t>
            </a:r>
            <a:r>
              <a:rPr lang="zh-CN" altLang="zh-CN" dirty="0">
                <a:sym typeface="+mn-ea"/>
              </a:rPr>
              <a:t>、</a:t>
            </a:r>
            <a:r>
              <a:rPr lang="en-US" altLang="zh-CN" dirty="0">
                <a:sym typeface="+mn-ea"/>
              </a:rPr>
              <a:t>MINA</a:t>
            </a:r>
            <a:r>
              <a:rPr lang="zh-CN" altLang="zh-CN" dirty="0">
                <a:sym typeface="+mn-ea"/>
              </a:rPr>
              <a:t>框架</a:t>
            </a:r>
            <a:endParaRPr lang="en-US" altLang="zh-CN" dirty="0"/>
          </a:p>
        </p:txBody>
      </p:sp>
      <p:sp>
        <p:nvSpPr>
          <p:cNvPr id="3" name="内容占位符 2"/>
          <p:cNvSpPr>
            <a:spLocks noGrp="1"/>
          </p:cNvSpPr>
          <p:nvPr>
            <p:ph idx="1"/>
          </p:nvPr>
        </p:nvSpPr>
        <p:spPr/>
        <p:txBody>
          <a:bodyPr>
            <a:noAutofit/>
          </a:bodyPr>
          <a:lstStyle/>
          <a:p>
            <a:r>
              <a:rPr lang="zh-CN" altLang="en-US" dirty="0"/>
              <a:t>public class </a:t>
            </a:r>
            <a:r>
              <a:rPr lang="zh-CN" altLang="en-US" b="1" dirty="0"/>
              <a:t>SampleMinaServerHandler </a:t>
            </a:r>
            <a:r>
              <a:rPr lang="zh-CN" altLang="en-US" dirty="0"/>
              <a:t>extends </a:t>
            </a:r>
            <a:r>
              <a:rPr lang="zh-CN" altLang="en-US" b="1" dirty="0"/>
              <a:t>IoHandlerAdapter</a:t>
            </a:r>
            <a:r>
              <a:rPr lang="zh-CN" altLang="en-US" dirty="0"/>
              <a:t>{</a:t>
            </a:r>
          </a:p>
          <a:p>
            <a:r>
              <a:rPr lang="zh-CN" altLang="en-US" dirty="0"/>
              <a:t>    public void </a:t>
            </a:r>
            <a:r>
              <a:rPr lang="zh-CN" altLang="en-US" b="1" dirty="0"/>
              <a:t>sessionOpened</a:t>
            </a:r>
            <a:r>
              <a:rPr lang="zh-CN" altLang="en-US" dirty="0"/>
              <a:t>(IoSession session) throws Exception {</a:t>
            </a:r>
          </a:p>
          <a:p>
            <a:r>
              <a:rPr lang="zh-CN" altLang="en-US" dirty="0"/>
              <a:t>        super.sessionOpened(session);</a:t>
            </a:r>
          </a:p>
          <a:p>
            <a:r>
              <a:rPr lang="zh-CN" altLang="en-US" dirty="0"/>
              <a:t>        System.out.println("incomming client : "+session.getRemoteAddress());</a:t>
            </a:r>
          </a:p>
          <a:p>
            <a:r>
              <a:rPr lang="zh-CN" altLang="en-US" dirty="0"/>
              <a:t>    }</a:t>
            </a:r>
          </a:p>
          <a:p>
            <a:r>
              <a:rPr lang="zh-CN" altLang="en-US" dirty="0"/>
              <a:t>    public void </a:t>
            </a:r>
            <a:r>
              <a:rPr lang="zh-CN" altLang="en-US" b="1" dirty="0"/>
              <a:t>sessionClosed</a:t>
            </a:r>
            <a:r>
              <a:rPr lang="zh-CN" altLang="en-US" dirty="0"/>
              <a:t>(IoSession session) throws Exception {</a:t>
            </a:r>
          </a:p>
          <a:p>
            <a:r>
              <a:rPr lang="zh-CN" altLang="en-US" dirty="0"/>
              <a:t>        super.sessionClosed(session);</a:t>
            </a:r>
          </a:p>
          <a:p>
            <a:r>
              <a:rPr lang="zh-CN" altLang="en-US" dirty="0"/>
              <a:t>        System.out.println("one Clinet Disconnect !");</a:t>
            </a:r>
          </a:p>
          <a:p>
            <a:r>
              <a:rPr lang="zh-CN" altLang="en-US" dirty="0"/>
              <a:t>    }</a:t>
            </a:r>
          </a:p>
          <a:p>
            <a:r>
              <a:rPr lang="zh-CN" altLang="en-US" dirty="0"/>
              <a:t>    public void </a:t>
            </a:r>
            <a:r>
              <a:rPr lang="zh-CN" altLang="en-US" b="1" dirty="0"/>
              <a:t>messageReceived</a:t>
            </a:r>
            <a:r>
              <a:rPr lang="zh-CN" altLang="en-US" dirty="0"/>
              <a:t>(IoSession session, Object message) throws Exception {</a:t>
            </a:r>
          </a:p>
          <a:p>
            <a:r>
              <a:rPr lang="zh-CN" altLang="en-US" dirty="0"/>
              <a:t>        //我们己设定了服务器解析消息的规则是一行一行读取,这里就可转为String:</a:t>
            </a:r>
          </a:p>
          <a:p>
            <a:r>
              <a:rPr lang="zh-CN" altLang="en-US" dirty="0"/>
              <a:t>        String s=(String)message;</a:t>
            </a:r>
          </a:p>
          <a:p>
            <a:r>
              <a:rPr lang="zh-CN" altLang="en-US" dirty="0"/>
              <a:t>        System.out.println("收到客户机发来的消息: "+s);</a:t>
            </a:r>
          </a:p>
          <a:p>
            <a:r>
              <a:rPr lang="zh-CN" altLang="en-US" dirty="0"/>
              <a:t>        session.write("echo:"+s);</a:t>
            </a:r>
          </a:p>
          <a:p>
            <a:r>
              <a:rPr lang="zh-CN" altLang="en-US" dirty="0"/>
              <a:t>    }</a:t>
            </a:r>
          </a:p>
          <a:p>
            <a:r>
              <a:rPr lang="zh-CN" altLang="en-US" dirty="0"/>
              <a: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sym typeface="+mn-ea"/>
              </a:rPr>
              <a:t>8</a:t>
            </a:r>
            <a:r>
              <a:rPr lang="zh-CN" altLang="zh-CN" dirty="0">
                <a:sym typeface="+mn-ea"/>
              </a:rPr>
              <a:t>、</a:t>
            </a:r>
            <a:r>
              <a:rPr lang="en-US" altLang="zh-CN" dirty="0">
                <a:sym typeface="+mn-ea"/>
              </a:rPr>
              <a:t>MINA</a:t>
            </a:r>
            <a:r>
              <a:rPr lang="zh-CN" altLang="zh-CN" dirty="0">
                <a:sym typeface="+mn-ea"/>
              </a:rPr>
              <a:t>框架</a:t>
            </a:r>
            <a:endParaRPr lang="en-US" altLang="zh-CN" dirty="0"/>
          </a:p>
        </p:txBody>
      </p:sp>
      <p:sp>
        <p:nvSpPr>
          <p:cNvPr id="3" name="内容占位符 2"/>
          <p:cNvSpPr>
            <a:spLocks noGrp="1"/>
          </p:cNvSpPr>
          <p:nvPr>
            <p:ph idx="1"/>
          </p:nvPr>
        </p:nvSpPr>
        <p:spPr/>
        <p:txBody>
          <a:bodyPr>
            <a:noAutofit/>
          </a:bodyPr>
          <a:lstStyle/>
          <a:p>
            <a:r>
              <a:rPr lang="en-US" altLang="zh-CN" dirty="0"/>
              <a:t>1</a:t>
            </a:r>
            <a:r>
              <a:rPr lang="zh-CN" altLang="zh-CN" dirty="0"/>
              <a:t>、</a:t>
            </a:r>
            <a:r>
              <a:rPr lang="zh-CN" altLang="en-US" b="1" dirty="0"/>
              <a:t>使用</a:t>
            </a:r>
            <a:r>
              <a:rPr lang="en-US" altLang="zh-CN" b="1" dirty="0"/>
              <a:t>telnet</a:t>
            </a:r>
            <a:r>
              <a:rPr lang="zh-CN" altLang="en-US" b="1" dirty="0"/>
              <a:t>测试：</a:t>
            </a:r>
            <a:r>
              <a:rPr lang="en-US" altLang="zh-CN" dirty="0"/>
              <a:t>telnet localhost 9999</a:t>
            </a:r>
          </a:p>
          <a:p>
            <a:r>
              <a:rPr lang="en-US" altLang="zh-CN" b="1" dirty="0"/>
              <a:t>2</a:t>
            </a:r>
            <a:r>
              <a:rPr lang="zh-CN" altLang="en-US" b="1" dirty="0"/>
              <a:t>、</a:t>
            </a:r>
            <a:r>
              <a:rPr lang="zh-CN" altLang="zh-CN" b="1" dirty="0"/>
              <a:t>编写客户端：</a:t>
            </a:r>
          </a:p>
          <a:p>
            <a:r>
              <a:rPr lang="zh-CN" altLang="zh-CN" dirty="0"/>
              <a:t>NioSocketConnector connector = new NioSocketConnector(); // 创建接收数据的过滤器</a:t>
            </a:r>
          </a:p>
          <a:p>
            <a:r>
              <a:rPr lang="zh-CN" altLang="zh-CN" dirty="0"/>
              <a:t>DefaultIoFilterChainBuilder chain = connector.getFilterChain();</a:t>
            </a:r>
          </a:p>
          <a:p>
            <a:r>
              <a:rPr lang="zh-CN" altLang="zh-CN" dirty="0"/>
              <a:t>//设定这个过滤器将一行一行(/r/n)的读取数据</a:t>
            </a:r>
          </a:p>
          <a:p>
            <a:r>
              <a:rPr lang="zh-CN" altLang="zh-CN" dirty="0"/>
              <a:t>chain.addLast("myChin", new ProtocolCodecFilter(new  TextLineCodecFactory()));</a:t>
            </a:r>
          </a:p>
          <a:p>
            <a:r>
              <a:rPr lang="zh-CN" altLang="zh-CN" dirty="0"/>
              <a:t>//设定服务器端的消息处理器:一个 SamplMinaServerHandler 对象</a:t>
            </a:r>
          </a:p>
          <a:p>
            <a:r>
              <a:rPr lang="zh-CN" altLang="zh-CN" dirty="0"/>
              <a:t>connector.setHandler(new Sampl</a:t>
            </a:r>
            <a:r>
              <a:rPr lang="en-US" altLang="zh-CN" dirty="0"/>
              <a:t>e</a:t>
            </a:r>
            <a:r>
              <a:rPr lang="zh-CN" altLang="zh-CN" dirty="0"/>
              <a:t>MinaClientHandler()); </a:t>
            </a:r>
          </a:p>
          <a:p>
            <a:r>
              <a:rPr lang="zh-CN" altLang="zh-CN" dirty="0"/>
              <a:t>connector.setConnectTimeout(30);</a:t>
            </a:r>
            <a:r>
              <a:rPr lang="zh-CN" altLang="zh-CN" dirty="0">
                <a:sym typeface="+mn-ea"/>
              </a:rPr>
              <a:t>// Set connect timeout. </a:t>
            </a:r>
            <a:endParaRPr lang="zh-CN" altLang="zh-CN" dirty="0"/>
          </a:p>
          <a:p>
            <a:r>
              <a:rPr lang="zh-CN" altLang="zh-CN" dirty="0"/>
              <a:t>//连接到服务器:</a:t>
            </a:r>
          </a:p>
          <a:p>
            <a:r>
              <a:rPr lang="zh-CN" altLang="zh-CN" dirty="0"/>
              <a:t>ConnectFuture cf = connector.connect(new InetSocketAddress("localhost", </a:t>
            </a:r>
            <a:r>
              <a:rPr lang="en-US" altLang="zh-CN" dirty="0"/>
              <a:t>9999</a:t>
            </a:r>
            <a:r>
              <a:rPr lang="zh-CN" altLang="zh-CN" dirty="0"/>
              <a:t>));</a:t>
            </a:r>
          </a:p>
          <a:p>
            <a:r>
              <a:rPr lang="zh-CN" altLang="zh-CN" dirty="0"/>
              <a:t>// Wait for the connection attempt to be finished.</a:t>
            </a:r>
          </a:p>
          <a:p>
            <a:r>
              <a:rPr lang="zh-CN" altLang="zh-CN" dirty="0"/>
              <a:t>cf.awaitUninterruptibly(); </a:t>
            </a:r>
            <a:endParaRPr lang="en-US" altLang="zh-CN" dirty="0"/>
          </a:p>
          <a:p>
            <a:r>
              <a:rPr lang="en-US" altLang="zh-CN" dirty="0">
                <a:sym typeface="+mn-ea"/>
              </a:rPr>
              <a:t>//</a:t>
            </a:r>
            <a:r>
              <a:rPr lang="zh-CN" altLang="zh-CN" dirty="0">
                <a:sym typeface="+mn-ea"/>
              </a:rPr>
              <a:t>发送消息</a:t>
            </a:r>
            <a:endParaRPr lang="en-US" altLang="zh-CN" dirty="0">
              <a:sym typeface="+mn-ea"/>
            </a:endParaRPr>
          </a:p>
          <a:p>
            <a:r>
              <a:rPr lang="en-US" altLang="zh-CN" dirty="0"/>
              <a:t>//</a:t>
            </a:r>
            <a:r>
              <a:rPr lang="zh-CN" altLang="zh-CN" dirty="0"/>
              <a:t>cf.getSession().getCloseFuture().awaitUninterruptibly();</a:t>
            </a:r>
          </a:p>
          <a:p>
            <a:r>
              <a:rPr lang="en-US" altLang="zh-CN" dirty="0"/>
              <a:t>//</a:t>
            </a:r>
            <a:r>
              <a:rPr lang="zh-CN" altLang="zh-CN" dirty="0"/>
              <a:t>connector.dispose();</a:t>
            </a:r>
            <a:endParaRPr lang="zh-CN" alt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sym typeface="+mn-ea"/>
              </a:rPr>
              <a:t>8</a:t>
            </a:r>
            <a:r>
              <a:rPr lang="zh-CN" altLang="zh-CN" dirty="0">
                <a:sym typeface="+mn-ea"/>
              </a:rPr>
              <a:t>、</a:t>
            </a:r>
            <a:r>
              <a:rPr lang="en-US" altLang="zh-CN" dirty="0">
                <a:sym typeface="+mn-ea"/>
              </a:rPr>
              <a:t>MINA</a:t>
            </a:r>
            <a:r>
              <a:rPr lang="zh-CN" altLang="zh-CN" dirty="0">
                <a:sym typeface="+mn-ea"/>
              </a:rPr>
              <a:t>框架</a:t>
            </a:r>
            <a:endParaRPr lang="en-US" altLang="zh-CN" dirty="0"/>
          </a:p>
        </p:txBody>
      </p:sp>
      <p:sp>
        <p:nvSpPr>
          <p:cNvPr id="3" name="内容占位符 2"/>
          <p:cNvSpPr>
            <a:spLocks noGrp="1"/>
          </p:cNvSpPr>
          <p:nvPr>
            <p:ph idx="1"/>
          </p:nvPr>
        </p:nvSpPr>
        <p:spPr/>
        <p:txBody>
          <a:bodyPr>
            <a:noAutofit/>
          </a:bodyPr>
          <a:lstStyle/>
          <a:p>
            <a:r>
              <a:rPr lang="zh-CN" altLang="en-US" dirty="0"/>
              <a:t>public class </a:t>
            </a:r>
            <a:r>
              <a:rPr lang="zh-CN" altLang="en-US" b="1" dirty="0"/>
              <a:t>Sampl</a:t>
            </a:r>
            <a:r>
              <a:rPr lang="en-US" altLang="zh-CN" b="1" dirty="0"/>
              <a:t>e</a:t>
            </a:r>
            <a:r>
              <a:rPr lang="zh-CN" altLang="en-US" b="1" dirty="0"/>
              <a:t>MinaClientHandler </a:t>
            </a:r>
            <a:r>
              <a:rPr lang="zh-CN" altLang="en-US" dirty="0"/>
              <a:t>extends </a:t>
            </a:r>
            <a:r>
              <a:rPr lang="zh-CN" altLang="en-US" b="1" dirty="0"/>
              <a:t>IoHandlerAdapter </a:t>
            </a:r>
            <a:r>
              <a:rPr lang="zh-CN" altLang="en-US" dirty="0"/>
              <a:t>{</a:t>
            </a:r>
          </a:p>
          <a:p>
            <a:r>
              <a:rPr lang="zh-CN" altLang="en-US" dirty="0"/>
              <a:t>//当一个客端端连结进入时</a:t>
            </a:r>
          </a:p>
          <a:p>
            <a:r>
              <a:rPr lang="zh-CN" altLang="en-US" dirty="0"/>
              <a:t>public void </a:t>
            </a:r>
            <a:r>
              <a:rPr lang="zh-CN" altLang="en-US" b="1" dirty="0"/>
              <a:t>sessionOpened</a:t>
            </a:r>
            <a:r>
              <a:rPr lang="zh-CN" altLang="en-US" dirty="0"/>
              <a:t>(IoSession session) throws Exception { </a:t>
            </a:r>
          </a:p>
          <a:p>
            <a:r>
              <a:rPr lang="en-US" altLang="zh-CN" dirty="0"/>
              <a:t>	</a:t>
            </a:r>
            <a:r>
              <a:rPr lang="zh-CN" altLang="en-US" dirty="0"/>
              <a:t>System.out.println("incomming client :"+session.getRemoteAddress()); session.write("我来啦........");</a:t>
            </a:r>
          </a:p>
          <a:p>
            <a:r>
              <a:rPr lang="zh-CN" altLang="en-US" dirty="0"/>
              <a:t>}</a:t>
            </a:r>
          </a:p>
          <a:p>
            <a:r>
              <a:rPr lang="zh-CN" altLang="en-US" dirty="0"/>
              <a:t>//当一个客户端关闭时</a:t>
            </a:r>
          </a:p>
          <a:p>
            <a:r>
              <a:rPr lang="zh-CN" altLang="en-US" dirty="0"/>
              <a:t>public void </a:t>
            </a:r>
            <a:r>
              <a:rPr lang="zh-CN" altLang="en-US" b="1" dirty="0"/>
              <a:t>sessionClosed</a:t>
            </a:r>
            <a:r>
              <a:rPr lang="zh-CN" altLang="en-US" dirty="0"/>
              <a:t>(IoSession session) {</a:t>
            </a:r>
          </a:p>
          <a:p>
            <a:r>
              <a:rPr lang="en-US" altLang="zh-CN" dirty="0"/>
              <a:t>	</a:t>
            </a:r>
            <a:r>
              <a:rPr lang="zh-CN" altLang="en-US" dirty="0"/>
              <a:t>System.out.println("one Clinet Disconnect !"); }</a:t>
            </a:r>
          </a:p>
          <a:p>
            <a:r>
              <a:rPr lang="zh-CN" altLang="en-US" dirty="0"/>
              <a:t>//当客户端发送的消息到达时:</a:t>
            </a:r>
          </a:p>
          <a:p>
            <a:r>
              <a:rPr lang="zh-CN" altLang="en-US" dirty="0"/>
              <a:t>public void </a:t>
            </a:r>
            <a:r>
              <a:rPr lang="zh-CN" altLang="en-US" b="1" dirty="0"/>
              <a:t>messageReceived</a:t>
            </a:r>
            <a:r>
              <a:rPr lang="zh-CN" altLang="en-US" dirty="0"/>
              <a:t>(IoSession session, Object message)throws Exception {</a:t>
            </a:r>
          </a:p>
          <a:p>
            <a:r>
              <a:rPr lang="zh-CN" altLang="en-US" dirty="0"/>
              <a:t>//我们己设定了服务器解析消息的规则是一行一行读取,这里就可转为 String: </a:t>
            </a:r>
          </a:p>
          <a:p>
            <a:r>
              <a:rPr lang="en-US" altLang="zh-CN" dirty="0"/>
              <a:t>	</a:t>
            </a:r>
            <a:r>
              <a:rPr lang="zh-CN" altLang="en-US" dirty="0"/>
              <a:t>String s=(String)message;</a:t>
            </a:r>
          </a:p>
          <a:p>
            <a:r>
              <a:rPr lang="en-US" altLang="zh-CN" dirty="0"/>
              <a:t>	</a:t>
            </a:r>
            <a:r>
              <a:rPr lang="zh-CN" altLang="en-US" dirty="0"/>
              <a:t>System.out.println("服务器发来的收到消息: "+s);</a:t>
            </a:r>
          </a:p>
          <a:p>
            <a:r>
              <a:rPr lang="en-US" altLang="zh-CN" dirty="0"/>
              <a:t>	</a:t>
            </a:r>
            <a:r>
              <a:rPr lang="zh-CN" altLang="en-US" dirty="0"/>
              <a:t>//测试将消息回送给客户端 </a:t>
            </a:r>
          </a:p>
          <a:p>
            <a:r>
              <a:rPr lang="en-US" altLang="zh-CN" dirty="0"/>
              <a:t>	</a:t>
            </a:r>
            <a:r>
              <a:rPr lang="zh-CN" altLang="en-US" dirty="0"/>
              <a:t>session.write(s);</a:t>
            </a:r>
          </a:p>
          <a:p>
            <a:r>
              <a:rPr lang="zh-CN" altLang="en-US" dirty="0"/>
              <a:t>}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sym typeface="+mn-ea"/>
              </a:rPr>
              <a:t>8</a:t>
            </a:r>
            <a:r>
              <a:rPr lang="zh-CN" altLang="zh-CN" dirty="0">
                <a:sym typeface="+mn-ea"/>
              </a:rPr>
              <a:t>、</a:t>
            </a:r>
            <a:r>
              <a:rPr lang="en-US" altLang="zh-CN" dirty="0">
                <a:sym typeface="+mn-ea"/>
              </a:rPr>
              <a:t>MINA</a:t>
            </a:r>
            <a:r>
              <a:rPr lang="zh-CN" altLang="zh-CN" dirty="0">
                <a:sym typeface="+mn-ea"/>
              </a:rPr>
              <a:t>框架</a:t>
            </a:r>
            <a:endParaRPr lang="en-US" altLang="zh-CN" dirty="0"/>
          </a:p>
        </p:txBody>
      </p:sp>
      <p:sp>
        <p:nvSpPr>
          <p:cNvPr id="3" name="内容占位符 2"/>
          <p:cNvSpPr>
            <a:spLocks noGrp="1"/>
          </p:cNvSpPr>
          <p:nvPr>
            <p:ph idx="1"/>
          </p:nvPr>
        </p:nvSpPr>
        <p:spPr/>
        <p:txBody>
          <a:bodyPr>
            <a:noAutofit/>
          </a:bodyPr>
          <a:lstStyle/>
          <a:p>
            <a:r>
              <a:rPr lang="zh-CN" altLang="en-US" b="1" dirty="0"/>
              <a:t>使用 Mina 直接传送对象</a:t>
            </a:r>
          </a:p>
          <a:p>
            <a:r>
              <a:rPr lang="en-US" altLang="zh-CN" dirty="0"/>
              <a:t>1</a:t>
            </a:r>
            <a:r>
              <a:rPr lang="zh-CN" altLang="zh-CN" dirty="0"/>
              <a:t>、</a:t>
            </a:r>
            <a:r>
              <a:rPr lang="zh-CN" altLang="en-US" dirty="0"/>
              <a:t>public class Userinfo implements java.io.Serializable</a:t>
            </a:r>
          </a:p>
          <a:p>
            <a:r>
              <a:rPr lang="en-US" altLang="zh-CN" dirty="0"/>
              <a:t>2</a:t>
            </a:r>
            <a:r>
              <a:rPr lang="zh-CN" altLang="en-US" dirty="0"/>
              <a:t>、</a:t>
            </a:r>
            <a:r>
              <a:rPr lang="en-US" altLang="zh-CN" dirty="0"/>
              <a:t>	</a:t>
            </a:r>
            <a:r>
              <a:rPr lang="zh-CN" altLang="en-US" dirty="0"/>
              <a:t>服务器，客户端都设定以对象为单位</a:t>
            </a:r>
          </a:p>
          <a:p>
            <a:r>
              <a:rPr lang="en-US" altLang="zh-CN" dirty="0"/>
              <a:t>	</a:t>
            </a:r>
            <a:r>
              <a:rPr lang="zh-CN" altLang="en-US" dirty="0"/>
              <a:t>//设定这个过滤器将以对象为单位读取数据</a:t>
            </a:r>
          </a:p>
          <a:p>
            <a:r>
              <a:rPr lang="en-US" altLang="zh-CN" dirty="0"/>
              <a:t>	</a:t>
            </a:r>
            <a:r>
              <a:rPr lang="zh-CN" altLang="en-US" dirty="0"/>
              <a:t>ProtocolCodecFilter filter= new ProtocolCodecFilter(new ObjectSerializationCodecFactory());</a:t>
            </a:r>
          </a:p>
          <a:p>
            <a:r>
              <a:rPr lang="en-US" altLang="zh-CN" dirty="0"/>
              <a:t>	</a:t>
            </a:r>
            <a:r>
              <a:rPr lang="zh-CN" altLang="en-US" dirty="0"/>
              <a:t>chain.addLast("objectFilter",filter);</a:t>
            </a:r>
          </a:p>
          <a:p>
            <a:r>
              <a:rPr lang="en-US" altLang="zh-CN" dirty="0"/>
              <a:t>3</a:t>
            </a:r>
            <a:r>
              <a:rPr lang="zh-CN" altLang="en-US" dirty="0"/>
              <a:t>、接收对象</a:t>
            </a:r>
          </a:p>
          <a:p>
            <a:r>
              <a:rPr lang="en-US" altLang="zh-CN" dirty="0"/>
              <a:t>	</a:t>
            </a:r>
            <a:r>
              <a:rPr lang="zh-CN" altLang="en-US" dirty="0"/>
              <a:t>public void messageReceived(IoSession session, Object message) throws Exception {</a:t>
            </a:r>
          </a:p>
          <a:p>
            <a:r>
              <a:rPr lang="en-US" altLang="zh-CN" dirty="0"/>
              <a:t>		</a:t>
            </a:r>
            <a:r>
              <a:rPr lang="zh-CN" altLang="en-US" dirty="0"/>
              <a:t>//我们己设定了服务器解析消息的规则一个Userinfo对象为单位传输: </a:t>
            </a:r>
          </a:p>
          <a:p>
            <a:r>
              <a:rPr lang="en-US" altLang="zh-CN" dirty="0"/>
              <a:t>		</a:t>
            </a:r>
            <a:r>
              <a:rPr lang="zh-CN" altLang="en-US" dirty="0"/>
              <a:t>Userinfo us=(Userinfo)message;</a:t>
            </a:r>
          </a:p>
          <a:p>
            <a:r>
              <a:rPr lang="en-US" altLang="zh-CN" dirty="0"/>
              <a:t>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总结</a:t>
            </a:r>
          </a:p>
        </p:txBody>
      </p:sp>
      <p:sp>
        <p:nvSpPr>
          <p:cNvPr id="3" name="内容占位符 2"/>
          <p:cNvSpPr>
            <a:spLocks noGrp="1"/>
          </p:cNvSpPr>
          <p:nvPr>
            <p:ph idx="1"/>
          </p:nvPr>
        </p:nvSpPr>
        <p:spPr/>
        <p:txBody>
          <a:bodyPr/>
          <a:lstStyle/>
          <a:p>
            <a:pPr>
              <a:buNone/>
            </a:pPr>
            <a:r>
              <a:rPr lang="en-US" altLang="zh-CN" sz="2400" dirty="0"/>
              <a:t>1</a:t>
            </a:r>
            <a:r>
              <a:rPr lang="zh-CN" altLang="en-US" sz="2400" dirty="0"/>
              <a:t>、网络编程基本概念</a:t>
            </a:r>
            <a:endParaRPr lang="en-US" altLang="zh-CN" sz="2400" dirty="0"/>
          </a:p>
          <a:p>
            <a:pPr>
              <a:buNone/>
            </a:pPr>
            <a:r>
              <a:rPr lang="en-US" altLang="zh-CN" sz="2400" dirty="0"/>
              <a:t>2</a:t>
            </a:r>
            <a:r>
              <a:rPr lang="zh-CN" altLang="en-US" sz="2400" dirty="0"/>
              <a:t>、网络编程</a:t>
            </a:r>
            <a:r>
              <a:rPr lang="en-US" altLang="zh-CN" sz="2400" dirty="0"/>
              <a:t>TCP</a:t>
            </a:r>
            <a:r>
              <a:rPr lang="zh-CN" altLang="en-US" sz="2400" dirty="0"/>
              <a:t>协议</a:t>
            </a:r>
            <a:endParaRPr lang="en-US" altLang="zh-CN" sz="2400" dirty="0"/>
          </a:p>
          <a:p>
            <a:pPr>
              <a:buNone/>
            </a:pPr>
            <a:r>
              <a:rPr lang="en-US" altLang="zh-CN" sz="2400" dirty="0"/>
              <a:t>3</a:t>
            </a:r>
            <a:r>
              <a:rPr lang="zh-CN" altLang="en-US" sz="2400" dirty="0"/>
              <a:t>、</a:t>
            </a:r>
            <a:r>
              <a:rPr lang="en-US" altLang="zh-CN" sz="2400" dirty="0"/>
              <a:t>TCP</a:t>
            </a:r>
            <a:r>
              <a:rPr lang="zh-CN" altLang="en-US" sz="2400" dirty="0"/>
              <a:t>实现</a:t>
            </a:r>
            <a:r>
              <a:rPr lang="en-US" altLang="zh-CN" sz="2400" dirty="0"/>
              <a:t>ECHO</a:t>
            </a:r>
            <a:r>
              <a:rPr lang="zh-CN" altLang="en-US" sz="2400" dirty="0"/>
              <a:t>程序</a:t>
            </a:r>
            <a:endParaRPr lang="en-US" altLang="zh-CN" sz="2400" dirty="0"/>
          </a:p>
          <a:p>
            <a:pPr>
              <a:buNone/>
            </a:pPr>
            <a:r>
              <a:rPr lang="en-US" altLang="zh-CN" sz="2400" dirty="0"/>
              <a:t>4</a:t>
            </a:r>
            <a:r>
              <a:rPr lang="zh-CN" altLang="en-US" sz="2400" dirty="0"/>
              <a:t>、服务器与多客户端通信</a:t>
            </a:r>
            <a:endParaRPr lang="en-US" altLang="zh-CN" sz="2400" dirty="0"/>
          </a:p>
          <a:p>
            <a:pPr>
              <a:buNone/>
            </a:pPr>
            <a:r>
              <a:rPr lang="en-US" altLang="zh-CN" sz="2400" dirty="0"/>
              <a:t>5</a:t>
            </a:r>
            <a:r>
              <a:rPr lang="zh-CN" altLang="en-US" sz="2400" dirty="0"/>
              <a:t>、多客户端之间的通信</a:t>
            </a:r>
            <a:endParaRPr lang="en-US" altLang="zh-CN" sz="2400" dirty="0"/>
          </a:p>
          <a:p>
            <a:pPr>
              <a:buNone/>
            </a:pPr>
            <a:r>
              <a:rPr lang="en-US" altLang="zh-CN" sz="2400" dirty="0"/>
              <a:t>6</a:t>
            </a:r>
            <a:r>
              <a:rPr lang="zh-CN" altLang="en-US" sz="2400" dirty="0"/>
              <a:t>、网络编程</a:t>
            </a:r>
            <a:r>
              <a:rPr lang="en-US" altLang="zh-CN" sz="2400" dirty="0"/>
              <a:t>UDP</a:t>
            </a:r>
            <a:r>
              <a:rPr lang="zh-CN" altLang="en-US" sz="2400" dirty="0"/>
              <a:t>协议</a:t>
            </a:r>
            <a:endParaRPr lang="en-US" altLang="zh-CN" sz="2400" dirty="0"/>
          </a:p>
          <a:p>
            <a:pPr>
              <a:buNone/>
            </a:pPr>
            <a:r>
              <a:rPr lang="en-US" altLang="zh-CN" sz="2400" dirty="0"/>
              <a:t>7</a:t>
            </a:r>
            <a:r>
              <a:rPr lang="zh-CN" altLang="en-US" sz="2400" dirty="0"/>
              <a:t>、</a:t>
            </a:r>
            <a:r>
              <a:rPr lang="en-US" altLang="zh-CN" sz="2400" dirty="0"/>
              <a:t>URL</a:t>
            </a:r>
          </a:p>
          <a:p>
            <a:pPr>
              <a:buNone/>
            </a:pPr>
            <a:r>
              <a:rPr lang="en-US" altLang="zh-CN" sz="2400" dirty="0">
                <a:sym typeface="+mn-ea"/>
              </a:rPr>
              <a:t>8</a:t>
            </a:r>
            <a:r>
              <a:rPr lang="zh-CN" altLang="zh-CN" sz="2400" dirty="0">
                <a:sym typeface="+mn-ea"/>
              </a:rPr>
              <a:t>、</a:t>
            </a:r>
            <a:r>
              <a:rPr lang="en-US" altLang="zh-CN" sz="2400" dirty="0">
                <a:sym typeface="+mn-ea"/>
              </a:rPr>
              <a:t>MINA</a:t>
            </a:r>
            <a:r>
              <a:rPr lang="zh-CN" altLang="zh-CN" sz="2400" dirty="0">
                <a:sym typeface="+mn-ea"/>
              </a:rPr>
              <a:t>框架</a:t>
            </a:r>
            <a:endParaRPr lang="en-US" altLang="zh-CN" sz="2400" dirty="0"/>
          </a:p>
          <a:p>
            <a:endParaRPr lang="zh-C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1</a:t>
            </a:r>
            <a:r>
              <a:rPr lang="zh-CN" altLang="en-US" dirty="0"/>
              <a:t>、网络编程基本概念</a:t>
            </a:r>
            <a:endParaRPr lang="en-US" altLang="zh-CN" dirty="0"/>
          </a:p>
        </p:txBody>
      </p:sp>
      <p:sp>
        <p:nvSpPr>
          <p:cNvPr id="3" name="内容占位符 2"/>
          <p:cNvSpPr>
            <a:spLocks noGrp="1"/>
          </p:cNvSpPr>
          <p:nvPr>
            <p:ph idx="1"/>
          </p:nvPr>
        </p:nvSpPr>
        <p:spPr/>
        <p:txBody>
          <a:bodyPr/>
          <a:lstStyle/>
          <a:p>
            <a:r>
              <a:rPr lang="en-US" altLang="zh-CN" b="1" dirty="0"/>
              <a:t>1</a:t>
            </a:r>
            <a:r>
              <a:rPr lang="zh-CN" altLang="en-US" b="1" dirty="0"/>
              <a:t>、什么是计算机网络</a:t>
            </a:r>
            <a:endParaRPr lang="en-US" altLang="zh-CN" b="1" dirty="0"/>
          </a:p>
          <a:p>
            <a:r>
              <a:rPr lang="zh-CN" altLang="en-US" dirty="0"/>
              <a:t>把分布在不同地理区域的计算机与专门的外部设备用通信线路互连成一个规模大、功能强的网络系统，从而使众多的计算机可以方便地互相传递信息，共享硬件、软件、数据信息等资源。</a:t>
            </a:r>
          </a:p>
          <a:p>
            <a:r>
              <a:rPr lang="en-US" altLang="zh-CN" b="1" dirty="0"/>
              <a:t>2</a:t>
            </a:r>
            <a:r>
              <a:rPr lang="zh-CN" altLang="en-US" b="1" dirty="0"/>
              <a:t>、计算机网络的主要功能</a:t>
            </a:r>
            <a:endParaRPr lang="en-US" altLang="zh-CN" b="1" dirty="0"/>
          </a:p>
          <a:p>
            <a:r>
              <a:rPr lang="zh-CN" altLang="en-US" dirty="0"/>
              <a:t>资源共享</a:t>
            </a:r>
          </a:p>
          <a:p>
            <a:r>
              <a:rPr lang="zh-CN" altLang="en-US" dirty="0"/>
              <a:t>信息传输与集中处理</a:t>
            </a:r>
          </a:p>
          <a:p>
            <a:r>
              <a:rPr lang="zh-CN" altLang="en-US" dirty="0"/>
              <a:t>均衡负荷与分布处理</a:t>
            </a:r>
          </a:p>
          <a:p>
            <a:r>
              <a:rPr lang="zh-CN" altLang="en-US" dirty="0"/>
              <a:t>综合信息服务</a:t>
            </a:r>
            <a:r>
              <a:rPr lang="en-US" altLang="zh-CN" dirty="0"/>
              <a:t>(www/</a:t>
            </a:r>
            <a:r>
              <a:rPr lang="zh-CN" altLang="en-US" dirty="0"/>
              <a:t>综合业务数字网络</a:t>
            </a:r>
            <a:r>
              <a:rPr lang="en-US" altLang="zh-CN" dirty="0"/>
              <a:t>ISDN)</a:t>
            </a:r>
            <a:r>
              <a:rPr lang="zh-CN" altLang="en-US" dirty="0"/>
              <a:t>等</a:t>
            </a:r>
          </a:p>
          <a:p>
            <a:endParaRPr lang="en-US" altLang="zh-CN" dirty="0"/>
          </a:p>
          <a:p>
            <a:endParaRPr lang="zh-CN" altLang="en-US" dirty="0"/>
          </a:p>
        </p:txBody>
      </p:sp>
      <p:pic>
        <p:nvPicPr>
          <p:cNvPr id="5" name="Picture 6" descr="http://www.cqsqdx.com/admin/UploadFiles/200741311524738.jpg"/>
          <p:cNvPicPr>
            <a:picLocks noChangeAspect="1" noChangeArrowheads="1"/>
          </p:cNvPicPr>
          <p:nvPr/>
        </p:nvPicPr>
        <p:blipFill>
          <a:blip r:embed="rId2" cstate="print"/>
          <a:srcRect/>
          <a:stretch>
            <a:fillRect/>
          </a:stretch>
        </p:blipFill>
        <p:spPr bwMode="auto">
          <a:xfrm>
            <a:off x="3584876" y="3976055"/>
            <a:ext cx="1665768" cy="2257402"/>
          </a:xfrm>
          <a:prstGeom prst="rect">
            <a:avLst/>
          </a:prstGeom>
          <a:ln>
            <a:noFill/>
          </a:ln>
          <a:effectLst>
            <a:outerShdw blurRad="292100" dist="139700" dir="2700000" algn="tl" rotWithShape="0">
              <a:srgbClr val="333333">
                <a:alpha val="65000"/>
              </a:srgbClr>
            </a:outerShdw>
          </a:effectLst>
        </p:spPr>
      </p:pic>
      <p:pic>
        <p:nvPicPr>
          <p:cNvPr id="1026" name="Picture 2"/>
          <p:cNvPicPr>
            <a:picLocks noChangeAspect="1" noChangeArrowheads="1"/>
          </p:cNvPicPr>
          <p:nvPr/>
        </p:nvPicPr>
        <p:blipFill>
          <a:blip r:embed="rId3" cstate="print"/>
          <a:srcRect/>
          <a:stretch>
            <a:fillRect/>
          </a:stretch>
        </p:blipFill>
        <p:spPr bwMode="auto">
          <a:xfrm>
            <a:off x="903253" y="4029078"/>
            <a:ext cx="2215999" cy="2152114"/>
          </a:xfrm>
          <a:prstGeom prst="rect">
            <a:avLst/>
          </a:prstGeom>
          <a:ln>
            <a:noFill/>
          </a:ln>
          <a:effectLst>
            <a:softEdge rad="112500"/>
          </a:effectLst>
        </p:spPr>
      </p:pic>
      <p:pic>
        <p:nvPicPr>
          <p:cNvPr id="6" name="Picture 8" descr="http://img.gmw.cn/images/attachement/jpg/site2/20120326/0023ae634f2010da51d904.jpg"/>
          <p:cNvPicPr>
            <a:picLocks noChangeAspect="1" noChangeArrowheads="1"/>
          </p:cNvPicPr>
          <p:nvPr/>
        </p:nvPicPr>
        <p:blipFill>
          <a:blip r:embed="rId4"/>
          <a:srcRect/>
          <a:stretch>
            <a:fillRect/>
          </a:stretch>
        </p:blipFill>
        <p:spPr bwMode="auto">
          <a:xfrm>
            <a:off x="5944235" y="3400425"/>
            <a:ext cx="2541270" cy="29146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2000"/>
                                        <p:tgtEl>
                                          <p:spTgt spid="6"/>
                                        </p:tgtEl>
                                      </p:cBhvr>
                                    </p:animEffect>
                                    <p:set>
                                      <p:cBhvr>
                                        <p:cTn id="17" dur="1" fill="hold">
                                          <p:stCondLst>
                                            <p:cond delay="1999"/>
                                          </p:stCondLst>
                                        </p:cTn>
                                        <p:tgtEl>
                                          <p:spTgt spid="6"/>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2000"/>
                                        <p:tgtEl>
                                          <p:spTgt spid="5"/>
                                        </p:tgtEl>
                                      </p:cBhvr>
                                    </p:animEffect>
                                    <p:set>
                                      <p:cBhvr>
                                        <p:cTn id="20" dur="1" fill="hold">
                                          <p:stCondLst>
                                            <p:cond delay="1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1</a:t>
            </a:r>
            <a:r>
              <a:rPr lang="zh-CN" altLang="en-US" dirty="0"/>
              <a:t>、网络编程基本概念</a:t>
            </a:r>
            <a:endParaRPr lang="en-US" altLang="zh-CN" dirty="0"/>
          </a:p>
        </p:txBody>
      </p:sp>
      <p:sp>
        <p:nvSpPr>
          <p:cNvPr id="3" name="内容占位符 2"/>
          <p:cNvSpPr>
            <a:spLocks noGrp="1"/>
          </p:cNvSpPr>
          <p:nvPr>
            <p:ph idx="1"/>
          </p:nvPr>
        </p:nvSpPr>
        <p:spPr/>
        <p:txBody>
          <a:bodyPr/>
          <a:lstStyle/>
          <a:p>
            <a:r>
              <a:rPr lang="en-US" altLang="zh-CN" b="1" dirty="0"/>
              <a:t>3</a:t>
            </a:r>
            <a:r>
              <a:rPr lang="zh-CN" altLang="en-US" b="1" dirty="0"/>
              <a:t>、网络通信协议</a:t>
            </a:r>
            <a:endParaRPr lang="en-US" altLang="zh-CN" b="1" dirty="0"/>
          </a:p>
          <a:p>
            <a:r>
              <a:rPr lang="zh-CN" altLang="en-US" dirty="0"/>
              <a:t>要使计算机连成的网络能够互通信息，需要对数据传输速率、传输代码、代码结构、传输控制步骤、出错控制等制定一组标准，这一组共同遵守的通信标准就是网络通信协议，不同的计算机之间必须使用相同的通讯协议才能进行通信。</a:t>
            </a:r>
            <a:endParaRPr lang="en-US" altLang="zh-CN" dirty="0"/>
          </a:p>
          <a:p>
            <a:endParaRPr lang="en-US" altLang="zh-CN" dirty="0"/>
          </a:p>
          <a:p>
            <a:r>
              <a:rPr lang="zh-CN" altLang="en-US" b="1" dirty="0"/>
              <a:t>网络通信接口</a:t>
            </a:r>
            <a:endParaRPr lang="zh-CN" altLang="en-US" dirty="0"/>
          </a:p>
          <a:p>
            <a:r>
              <a:rPr lang="zh-CN" altLang="en-US" dirty="0"/>
              <a:t>为了使两个结点之间能进行对话，必须在它们之间建立通信工具</a:t>
            </a:r>
            <a:r>
              <a:rPr lang="en-US" altLang="zh-CN" dirty="0"/>
              <a:t>(</a:t>
            </a:r>
            <a:r>
              <a:rPr lang="zh-CN" altLang="en-US" dirty="0"/>
              <a:t>即接口</a:t>
            </a:r>
            <a:r>
              <a:rPr lang="en-US" altLang="zh-CN" dirty="0"/>
              <a:t>)</a:t>
            </a:r>
            <a:r>
              <a:rPr lang="zh-CN" altLang="en-US" dirty="0"/>
              <a:t>，使彼此之间能进行信息交换。接口包括两部分：</a:t>
            </a:r>
          </a:p>
          <a:p>
            <a:r>
              <a:rPr lang="zh-CN" altLang="en-US" dirty="0"/>
              <a:t>（</a:t>
            </a:r>
            <a:r>
              <a:rPr lang="en-US" altLang="zh-CN" dirty="0"/>
              <a:t>1</a:t>
            </a:r>
            <a:r>
              <a:rPr lang="zh-CN" altLang="en-US" dirty="0"/>
              <a:t>）硬件装置：实现结点之间的信息传送</a:t>
            </a:r>
          </a:p>
          <a:p>
            <a:r>
              <a:rPr lang="zh-CN" altLang="en-US" dirty="0"/>
              <a:t>（</a:t>
            </a:r>
            <a:r>
              <a:rPr lang="en-US" altLang="zh-CN" dirty="0"/>
              <a:t>2</a:t>
            </a:r>
            <a:r>
              <a:rPr lang="zh-CN" altLang="en-US" dirty="0"/>
              <a:t>）软件装置：规定双方进行通信的约定协议</a:t>
            </a:r>
          </a:p>
          <a:p>
            <a:endParaRPr lang="en-US" altLang="zh-CN" dirty="0"/>
          </a:p>
          <a:p>
            <a:endParaRPr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1</a:t>
            </a:r>
            <a:r>
              <a:rPr lang="zh-CN" altLang="en-US" dirty="0"/>
              <a:t>、网络编程基本概念</a:t>
            </a:r>
            <a:endParaRPr lang="en-US" altLang="zh-CN" dirty="0"/>
          </a:p>
        </p:txBody>
      </p:sp>
      <p:sp>
        <p:nvSpPr>
          <p:cNvPr id="3" name="内容占位符 2"/>
          <p:cNvSpPr>
            <a:spLocks noGrp="1"/>
          </p:cNvSpPr>
          <p:nvPr>
            <p:ph idx="1"/>
          </p:nvPr>
        </p:nvSpPr>
        <p:spPr/>
        <p:txBody>
          <a:bodyPr/>
          <a:lstStyle/>
          <a:p>
            <a:r>
              <a:rPr lang="en-US" altLang="zh-CN" b="1" dirty="0"/>
              <a:t>4</a:t>
            </a:r>
            <a:r>
              <a:rPr lang="zh-CN" altLang="en-US" b="1" dirty="0"/>
              <a:t>、</a:t>
            </a:r>
            <a:r>
              <a:rPr lang="en-US" altLang="zh-CN" b="1" dirty="0"/>
              <a:t>TCP/IP</a:t>
            </a:r>
          </a:p>
          <a:p>
            <a:r>
              <a:rPr lang="en-US" altLang="zh-CN" dirty="0"/>
              <a:t>TCP/IP</a:t>
            </a:r>
            <a:r>
              <a:rPr lang="zh-CN" altLang="en-US" dirty="0"/>
              <a:t>：传输控制协议</a:t>
            </a:r>
            <a:r>
              <a:rPr lang="en-US" altLang="zh-CN" dirty="0"/>
              <a:t>/</a:t>
            </a:r>
            <a:r>
              <a:rPr lang="zh-CN" altLang="en-US" dirty="0"/>
              <a:t>因特网互联协议，又叫网络通讯协议，这个协议是</a:t>
            </a:r>
            <a:r>
              <a:rPr lang="en-US" altLang="zh-CN" dirty="0"/>
              <a:t>Internet</a:t>
            </a:r>
            <a:r>
              <a:rPr lang="zh-CN" altLang="en-US" dirty="0"/>
              <a:t>最基本的协议、</a:t>
            </a:r>
            <a:r>
              <a:rPr lang="en-US" altLang="zh-CN" dirty="0"/>
              <a:t>Internet</a:t>
            </a:r>
            <a:r>
              <a:rPr lang="zh-CN" altLang="en-US" dirty="0"/>
              <a:t>国际互联网络的基础，简单地说，就是由网络层的</a:t>
            </a:r>
            <a:r>
              <a:rPr lang="en-US" altLang="zh-CN" dirty="0"/>
              <a:t>IP</a:t>
            </a:r>
            <a:r>
              <a:rPr lang="zh-CN" altLang="en-US" dirty="0"/>
              <a:t>协议和传输层的</a:t>
            </a:r>
            <a:r>
              <a:rPr lang="en-US" altLang="zh-CN" dirty="0"/>
              <a:t>TCP</a:t>
            </a:r>
            <a:r>
              <a:rPr lang="zh-CN" altLang="en-US" dirty="0"/>
              <a:t>协议组成的。</a:t>
            </a:r>
            <a:endParaRPr lang="en-US" altLang="zh-CN" dirty="0"/>
          </a:p>
          <a:p>
            <a:r>
              <a:rPr lang="en-US" altLang="zh-CN" dirty="0"/>
              <a:t>IP</a:t>
            </a:r>
            <a:r>
              <a:rPr lang="zh-CN" altLang="en-US" dirty="0"/>
              <a:t>地址：网络中每台计算机的一个标识号，本地</a:t>
            </a:r>
            <a:r>
              <a:rPr lang="en-US" altLang="zh-CN" dirty="0"/>
              <a:t>IP</a:t>
            </a:r>
            <a:r>
              <a:rPr lang="zh-CN" altLang="en-US" dirty="0"/>
              <a:t>：</a:t>
            </a:r>
            <a:r>
              <a:rPr lang="en-US" altLang="zh-CN" dirty="0"/>
              <a:t>127.0.0.1   </a:t>
            </a:r>
            <a:r>
              <a:rPr lang="en-US" altLang="zh-CN" dirty="0" err="1"/>
              <a:t>localhost</a:t>
            </a:r>
            <a:endParaRPr lang="zh-CN" altLang="zh-CN" dirty="0"/>
          </a:p>
          <a:p>
            <a:r>
              <a:rPr lang="zh-CN" altLang="en-US" dirty="0"/>
              <a:t>端口号</a:t>
            </a:r>
            <a:r>
              <a:rPr lang="en-US" altLang="zh-CN" dirty="0"/>
              <a:t>(PORT)</a:t>
            </a:r>
            <a:r>
              <a:rPr lang="zh-CN" altLang="en-US" dirty="0"/>
              <a:t>：端口号的范围：</a:t>
            </a:r>
            <a:r>
              <a:rPr lang="en-US" altLang="zh-CN" dirty="0"/>
              <a:t>0~65535</a:t>
            </a:r>
            <a:r>
              <a:rPr lang="zh-CN" altLang="en-US" dirty="0"/>
              <a:t>之间，</a:t>
            </a:r>
            <a:r>
              <a:rPr lang="en-US" altLang="zh-CN" dirty="0"/>
              <a:t>0~1023</a:t>
            </a:r>
            <a:r>
              <a:rPr lang="zh-CN" altLang="en-US" dirty="0"/>
              <a:t>之间的端口数是用于一些知名的网络服务和应用</a:t>
            </a:r>
            <a:endParaRPr lang="en-US" altLang="zh-CN" dirty="0"/>
          </a:p>
        </p:txBody>
      </p:sp>
      <p:pic>
        <p:nvPicPr>
          <p:cNvPr id="4" name="Picture 5" descr="http://e.hiphotos.baidu.com/baike/pic/item/00e93901213fb80ec7f096a636d12f2eb938949a.jpg"/>
          <p:cNvPicPr>
            <a:picLocks noChangeAspect="1" noChangeArrowheads="1"/>
          </p:cNvPicPr>
          <p:nvPr/>
        </p:nvPicPr>
        <p:blipFill>
          <a:blip r:embed="rId2"/>
          <a:srcRect/>
          <a:stretch>
            <a:fillRect/>
          </a:stretch>
        </p:blipFill>
        <p:spPr bwMode="auto">
          <a:xfrm>
            <a:off x="1117567" y="3386136"/>
            <a:ext cx="1800418" cy="2844661"/>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1</a:t>
            </a:r>
            <a:r>
              <a:rPr lang="zh-CN" altLang="en-US" dirty="0"/>
              <a:t>、网络编程基本概念</a:t>
            </a:r>
            <a:endParaRPr lang="en-US" altLang="zh-CN" dirty="0"/>
          </a:p>
        </p:txBody>
      </p:sp>
      <p:sp>
        <p:nvSpPr>
          <p:cNvPr id="3" name="内容占位符 2"/>
          <p:cNvSpPr>
            <a:spLocks noGrp="1"/>
          </p:cNvSpPr>
          <p:nvPr>
            <p:ph idx="1"/>
          </p:nvPr>
        </p:nvSpPr>
        <p:spPr/>
        <p:txBody>
          <a:bodyPr/>
          <a:lstStyle/>
          <a:p>
            <a:r>
              <a:rPr lang="en-US" altLang="zh-CN" b="1" dirty="0"/>
              <a:t>5</a:t>
            </a:r>
            <a:r>
              <a:rPr lang="zh-CN" altLang="en-US" b="1" dirty="0"/>
              <a:t>、程序开发结构</a:t>
            </a:r>
            <a:endParaRPr lang="en-US" altLang="zh-CN" dirty="0"/>
          </a:p>
          <a:p>
            <a:r>
              <a:rPr lang="zh-CN" altLang="en-US" b="1" dirty="0"/>
              <a:t>网络编程主要是指完成</a:t>
            </a:r>
            <a:r>
              <a:rPr lang="en-US" altLang="zh-CN" b="1" dirty="0"/>
              <a:t>C/S</a:t>
            </a:r>
            <a:r>
              <a:rPr lang="zh-CN" altLang="en-US" b="1" dirty="0"/>
              <a:t>程序的开发，程序的开发结构有两种：</a:t>
            </a:r>
            <a:endParaRPr lang="zh-CN" altLang="en-US" dirty="0"/>
          </a:p>
          <a:p>
            <a:r>
              <a:rPr lang="zh-CN" altLang="zh-CN" dirty="0"/>
              <a:t>·</a:t>
            </a:r>
            <a:r>
              <a:rPr lang="en-US" altLang="zh-CN" dirty="0"/>
              <a:t> C/S</a:t>
            </a:r>
            <a:r>
              <a:rPr lang="zh-CN" altLang="en-US" dirty="0"/>
              <a:t>（客户端</a:t>
            </a:r>
            <a:r>
              <a:rPr lang="en-US" altLang="zh-CN" dirty="0"/>
              <a:t>/</a:t>
            </a:r>
            <a:r>
              <a:rPr lang="zh-CN" altLang="en-US" dirty="0"/>
              <a:t>服务器）</a:t>
            </a:r>
            <a:endParaRPr lang="en-US" altLang="zh-CN" dirty="0"/>
          </a:p>
          <a:p>
            <a:r>
              <a:rPr lang="zh-CN" altLang="en-US" dirty="0"/>
              <a:t>开发两套程序，两套程序需要同时维护，例如：</a:t>
            </a:r>
            <a:r>
              <a:rPr lang="en-US" altLang="zh-CN" dirty="0"/>
              <a:t>QQ</a:t>
            </a:r>
            <a:r>
              <a:rPr lang="zh-CN" altLang="en-US" dirty="0"/>
              <a:t>。</a:t>
            </a:r>
            <a:r>
              <a:rPr lang="en-US" altLang="zh-CN" dirty="0"/>
              <a:t>CS</a:t>
            </a:r>
            <a:r>
              <a:rPr lang="zh-CN" altLang="en-US" dirty="0"/>
              <a:t>程序一般比较稳定</a:t>
            </a:r>
          </a:p>
          <a:p>
            <a:r>
              <a:rPr lang="zh-CN" altLang="zh-CN" dirty="0"/>
              <a:t>·</a:t>
            </a:r>
            <a:r>
              <a:rPr lang="en-US" altLang="zh-CN" dirty="0"/>
              <a:t> B/S</a:t>
            </a:r>
            <a:r>
              <a:rPr lang="zh-CN" altLang="en-US" dirty="0"/>
              <a:t>（浏览器</a:t>
            </a:r>
            <a:r>
              <a:rPr lang="en-US" altLang="zh-CN" dirty="0"/>
              <a:t>/</a:t>
            </a:r>
            <a:r>
              <a:rPr lang="zh-CN" altLang="en-US" dirty="0"/>
              <a:t>服务器）</a:t>
            </a:r>
            <a:endParaRPr lang="en-US" altLang="zh-CN" dirty="0"/>
          </a:p>
          <a:p>
            <a:r>
              <a:rPr lang="zh-CN" altLang="en-US" dirty="0"/>
              <a:t>开发一套程序，客户端使用浏览器进行访问，例如：各个论坛。</a:t>
            </a:r>
            <a:r>
              <a:rPr lang="en-US" altLang="zh-CN" dirty="0"/>
              <a:t>BS</a:t>
            </a:r>
            <a:r>
              <a:rPr lang="zh-CN" altLang="en-US" dirty="0"/>
              <a:t>程序一般稳定性较差，而且安全性较差。</a:t>
            </a:r>
          </a:p>
          <a:p>
            <a:r>
              <a:rPr lang="zh-CN" altLang="en-US" dirty="0"/>
              <a:t>但是，</a:t>
            </a:r>
            <a:r>
              <a:rPr lang="en-US" altLang="zh-CN" dirty="0"/>
              <a:t>C/S</a:t>
            </a:r>
            <a:r>
              <a:rPr lang="zh-CN" altLang="en-US" dirty="0"/>
              <a:t>的程序开发在实际的</a:t>
            </a:r>
            <a:r>
              <a:rPr lang="en-US" altLang="zh-CN" dirty="0"/>
              <a:t>Java</a:t>
            </a:r>
            <a:r>
              <a:rPr lang="zh-CN" altLang="en-US" dirty="0"/>
              <a:t>应用中毕竟很少了，而且整个</a:t>
            </a:r>
            <a:r>
              <a:rPr lang="en-US" altLang="zh-CN" dirty="0"/>
              <a:t>java</a:t>
            </a:r>
            <a:r>
              <a:rPr lang="zh-CN" altLang="en-US" dirty="0"/>
              <a:t>基本上都是以</a:t>
            </a:r>
            <a:r>
              <a:rPr lang="en-US" altLang="zh-CN" dirty="0"/>
              <a:t>B/S</a:t>
            </a:r>
            <a:r>
              <a:rPr lang="zh-CN" altLang="en-US" dirty="0"/>
              <a:t>为主。</a:t>
            </a:r>
          </a:p>
          <a:p>
            <a:r>
              <a:rPr lang="en-US" altLang="zh-CN" b="1" dirty="0"/>
              <a:t>C/S</a:t>
            </a:r>
            <a:r>
              <a:rPr lang="zh-CN" altLang="en-US" b="1" dirty="0"/>
              <a:t>程序主要可以完成以下两种程序的开发：</a:t>
            </a:r>
          </a:p>
          <a:p>
            <a:r>
              <a:rPr lang="zh-CN" altLang="zh-CN" dirty="0"/>
              <a:t>·</a:t>
            </a:r>
            <a:r>
              <a:rPr lang="en-US" altLang="zh-CN" dirty="0"/>
              <a:t> TCP</a:t>
            </a:r>
            <a:r>
              <a:rPr lang="zh-CN" altLang="en-US" dirty="0"/>
              <a:t>：（</a:t>
            </a:r>
            <a:r>
              <a:rPr lang="en-US" altLang="zh-CN" dirty="0"/>
              <a:t>Transmission Control Protocol</a:t>
            </a:r>
            <a:r>
              <a:rPr lang="zh-CN" altLang="en-US" dirty="0"/>
              <a:t>）传输控制协议，采用三方握手的方式，保证准确的连接操作。</a:t>
            </a:r>
          </a:p>
          <a:p>
            <a:r>
              <a:rPr lang="zh-CN" altLang="zh-CN" dirty="0"/>
              <a:t>·</a:t>
            </a:r>
            <a:r>
              <a:rPr lang="en-US" altLang="zh-CN" dirty="0"/>
              <a:t> UDP</a:t>
            </a:r>
            <a:r>
              <a:rPr lang="zh-CN" altLang="en-US" dirty="0"/>
              <a:t>：（</a:t>
            </a:r>
            <a:r>
              <a:rPr lang="en-US" altLang="zh-CN" dirty="0"/>
              <a:t>User Datagram Protocol</a:t>
            </a:r>
            <a:r>
              <a:rPr lang="zh-CN" altLang="en-US" dirty="0"/>
              <a:t>）数据报协议，发送数据报，例如：手机短信或者是</a:t>
            </a:r>
            <a:r>
              <a:rPr lang="en-US" altLang="zh-CN" dirty="0"/>
              <a:t>QQ</a:t>
            </a:r>
            <a:r>
              <a:rPr lang="zh-CN" altLang="en-US" dirty="0"/>
              <a:t>消息。</a:t>
            </a:r>
            <a:endParaRPr lang="en-US" altLang="zh-CN" dirty="0"/>
          </a:p>
          <a:p>
            <a:r>
              <a:rPr lang="en-US" dirty="0"/>
              <a:t> </a:t>
            </a:r>
            <a:r>
              <a:rPr lang="en-US" altLang="zh-CN" dirty="0"/>
              <a:t>TCP</a:t>
            </a:r>
            <a:r>
              <a:rPr lang="zh-CN" altLang="en-US" dirty="0"/>
              <a:t>、</a:t>
            </a:r>
            <a:r>
              <a:rPr lang="en-US" altLang="zh-CN" dirty="0"/>
              <a:t>UDP</a:t>
            </a:r>
            <a:r>
              <a:rPr lang="zh-CN" altLang="en-US" dirty="0"/>
              <a:t>的数据帧格式简单图例：</a:t>
            </a:r>
            <a:endParaRPr lang="en-US" altLang="zh-CN" dirty="0"/>
          </a:p>
          <a:p>
            <a:pPr>
              <a:buFontTx/>
              <a:buNone/>
            </a:pPr>
            <a:endParaRPr lang="en-US" altLang="zh-CN" dirty="0"/>
          </a:p>
          <a:p>
            <a:endParaRPr lang="en-US" altLang="zh-CN" dirty="0"/>
          </a:p>
          <a:p>
            <a:r>
              <a:rPr lang="zh-CN" altLang="en-US" dirty="0"/>
              <a:t>其中协议类型用于区分</a:t>
            </a:r>
            <a:r>
              <a:rPr lang="en-US" altLang="zh-CN" dirty="0"/>
              <a:t>TCP</a:t>
            </a:r>
            <a:r>
              <a:rPr lang="zh-CN" altLang="en-US" dirty="0"/>
              <a:t>、</a:t>
            </a:r>
            <a:r>
              <a:rPr lang="en-US" altLang="zh-CN" dirty="0"/>
              <a:t>UDP</a:t>
            </a:r>
            <a:endParaRPr lang="zh-CN" altLang="en-US" dirty="0"/>
          </a:p>
        </p:txBody>
      </p:sp>
      <p:graphicFrame>
        <p:nvGraphicFramePr>
          <p:cNvPr id="5" name="表格 4"/>
          <p:cNvGraphicFramePr>
            <a:graphicFrameLocks noGrp="1"/>
          </p:cNvGraphicFramePr>
          <p:nvPr/>
        </p:nvGraphicFramePr>
        <p:xfrm>
          <a:off x="688939" y="4836806"/>
          <a:ext cx="5977576" cy="335280"/>
        </p:xfrm>
        <a:graphic>
          <a:graphicData uri="http://schemas.openxmlformats.org/drawingml/2006/table">
            <a:tbl>
              <a:tblPr firstRow="1" bandRow="1">
                <a:tableStyleId>{7DF18680-E054-41AD-8BC1-D1AEF772440D}</a:tableStyleId>
              </a:tblPr>
              <a:tblGrid>
                <a:gridCol w="1041718">
                  <a:extLst>
                    <a:ext uri="{9D8B030D-6E8A-4147-A177-3AD203B41FA5}">
                      <a16:colId xmlns:a16="http://schemas.microsoft.com/office/drawing/2014/main" val="20000"/>
                    </a:ext>
                  </a:extLst>
                </a:gridCol>
                <a:gridCol w="587693">
                  <a:extLst>
                    <a:ext uri="{9D8B030D-6E8A-4147-A177-3AD203B41FA5}">
                      <a16:colId xmlns:a16="http://schemas.microsoft.com/office/drawing/2014/main" val="20001"/>
                    </a:ext>
                  </a:extLst>
                </a:gridCol>
                <a:gridCol w="790893">
                  <a:extLst>
                    <a:ext uri="{9D8B030D-6E8A-4147-A177-3AD203B41FA5}">
                      <a16:colId xmlns:a16="http://schemas.microsoft.com/office/drawing/2014/main" val="20002"/>
                    </a:ext>
                  </a:extLst>
                </a:gridCol>
                <a:gridCol w="838518">
                  <a:extLst>
                    <a:ext uri="{9D8B030D-6E8A-4147-A177-3AD203B41FA5}">
                      <a16:colId xmlns:a16="http://schemas.microsoft.com/office/drawing/2014/main" val="20003"/>
                    </a:ext>
                  </a:extLst>
                </a:gridCol>
                <a:gridCol w="1041718">
                  <a:extLst>
                    <a:ext uri="{9D8B030D-6E8A-4147-A177-3AD203B41FA5}">
                      <a16:colId xmlns:a16="http://schemas.microsoft.com/office/drawing/2014/main" val="20004"/>
                    </a:ext>
                  </a:extLst>
                </a:gridCol>
                <a:gridCol w="838518">
                  <a:extLst>
                    <a:ext uri="{9D8B030D-6E8A-4147-A177-3AD203B41FA5}">
                      <a16:colId xmlns:a16="http://schemas.microsoft.com/office/drawing/2014/main" val="20005"/>
                    </a:ext>
                  </a:extLst>
                </a:gridCol>
                <a:gridCol w="838518">
                  <a:extLst>
                    <a:ext uri="{9D8B030D-6E8A-4147-A177-3AD203B41FA5}">
                      <a16:colId xmlns:a16="http://schemas.microsoft.com/office/drawing/2014/main" val="20006"/>
                    </a:ext>
                  </a:extLst>
                </a:gridCol>
              </a:tblGrid>
              <a:tr h="285752">
                <a:tc>
                  <a:txBody>
                    <a:bodyPr/>
                    <a:lstStyle/>
                    <a:p>
                      <a:pPr marL="0" marR="0" indent="0" algn="l" defTabSz="914400" rtl="0" eaLnBrk="1" latinLnBrk="0" hangingPunct="1">
                        <a:spcBef>
                          <a:spcPts val="0"/>
                        </a:spcBef>
                        <a:spcAft>
                          <a:spcPts val="0"/>
                        </a:spcAft>
                        <a:buClrTx/>
                        <a:buSzTx/>
                        <a:buFontTx/>
                        <a:buNone/>
                        <a:defRPr/>
                      </a:pPr>
                      <a:r>
                        <a:rPr lang="zh-CN" altLang="en-US" sz="1600" dirty="0"/>
                        <a:t>协议类型</a:t>
                      </a:r>
                      <a:endParaRPr lang="zh-CN" altLang="en-US" sz="1600" b="0" dirty="0">
                        <a:solidFill>
                          <a:schemeClr val="tx1"/>
                        </a:solidFill>
                        <a:latin typeface="+mn-lt"/>
                        <a:ea typeface="+mn-ea"/>
                        <a:cs typeface="+mn-cs"/>
                      </a:endParaRPr>
                    </a:p>
                  </a:txBody>
                  <a:tcPr/>
                </a:tc>
                <a:tc>
                  <a:txBody>
                    <a:bodyPr/>
                    <a:lstStyle/>
                    <a:p>
                      <a:pPr marL="0" marR="0" indent="0" algn="l" defTabSz="914400" rtl="0" eaLnBrk="1" latinLnBrk="0" hangingPunct="1">
                        <a:spcBef>
                          <a:spcPts val="0"/>
                        </a:spcBef>
                        <a:spcAft>
                          <a:spcPts val="0"/>
                        </a:spcAft>
                        <a:buClrTx/>
                        <a:buSzTx/>
                        <a:buFontTx/>
                        <a:buNone/>
                        <a:defRPr/>
                      </a:pPr>
                      <a:r>
                        <a:rPr lang="zh-CN" altLang="en-US" sz="1600"/>
                        <a:t>源</a:t>
                      </a:r>
                      <a:r>
                        <a:rPr lang="en-US" sz="1600"/>
                        <a:t>IP</a:t>
                      </a:r>
                      <a:endParaRPr lang="zh-CN" altLang="en-US" sz="1600" b="0">
                        <a:solidFill>
                          <a:schemeClr val="tx1"/>
                        </a:solidFill>
                        <a:latin typeface="+mn-lt"/>
                        <a:ea typeface="+mn-ea"/>
                        <a:cs typeface="+mn-cs"/>
                      </a:endParaRPr>
                    </a:p>
                  </a:txBody>
                  <a:tcPr/>
                </a:tc>
                <a:tc>
                  <a:txBody>
                    <a:bodyPr/>
                    <a:lstStyle/>
                    <a:p>
                      <a:pPr marL="0" marR="0" indent="0" algn="l" defTabSz="914400" rtl="0" eaLnBrk="1" latinLnBrk="0" hangingPunct="1">
                        <a:spcBef>
                          <a:spcPts val="0"/>
                        </a:spcBef>
                        <a:spcAft>
                          <a:spcPts val="0"/>
                        </a:spcAft>
                        <a:buClrTx/>
                        <a:buSzTx/>
                        <a:buFontTx/>
                        <a:buNone/>
                        <a:defRPr/>
                      </a:pPr>
                      <a:r>
                        <a:rPr lang="zh-CN" altLang="en-US" sz="1600" dirty="0"/>
                        <a:t>目标</a:t>
                      </a:r>
                      <a:r>
                        <a:rPr lang="en-US" sz="1600" dirty="0"/>
                        <a:t>IP</a:t>
                      </a:r>
                      <a:endParaRPr lang="zh-CN" altLang="en-US" sz="1600" b="0" dirty="0">
                        <a:solidFill>
                          <a:schemeClr val="tx1"/>
                        </a:solidFill>
                        <a:latin typeface="+mn-lt"/>
                        <a:ea typeface="+mn-ea"/>
                        <a:cs typeface="+mn-cs"/>
                      </a:endParaRPr>
                    </a:p>
                  </a:txBody>
                  <a:tcPr/>
                </a:tc>
                <a:tc>
                  <a:txBody>
                    <a:bodyPr/>
                    <a:lstStyle/>
                    <a:p>
                      <a:pPr marL="0" marR="0" indent="0" algn="l" defTabSz="914400" rtl="0" eaLnBrk="1" latinLnBrk="0" hangingPunct="1">
                        <a:spcBef>
                          <a:spcPts val="0"/>
                        </a:spcBef>
                        <a:spcAft>
                          <a:spcPts val="0"/>
                        </a:spcAft>
                        <a:buClrTx/>
                        <a:buSzTx/>
                        <a:buFontTx/>
                        <a:buNone/>
                        <a:defRPr/>
                      </a:pPr>
                      <a:r>
                        <a:rPr lang="zh-CN" altLang="en-US" sz="1600" dirty="0"/>
                        <a:t>源端口</a:t>
                      </a:r>
                      <a:endParaRPr lang="zh-CN" altLang="en-US" sz="1600" b="0" dirty="0">
                        <a:solidFill>
                          <a:schemeClr val="tx1"/>
                        </a:solidFill>
                        <a:latin typeface="+mn-lt"/>
                        <a:ea typeface="+mn-ea"/>
                        <a:cs typeface="+mn-cs"/>
                      </a:endParaRPr>
                    </a:p>
                  </a:txBody>
                  <a:tcPr/>
                </a:tc>
                <a:tc>
                  <a:txBody>
                    <a:bodyPr/>
                    <a:lstStyle/>
                    <a:p>
                      <a:pPr marL="0" marR="0" indent="0" algn="l" defTabSz="914400" rtl="0" eaLnBrk="1" latinLnBrk="0" hangingPunct="1">
                        <a:spcBef>
                          <a:spcPts val="0"/>
                        </a:spcBef>
                        <a:spcAft>
                          <a:spcPts val="0"/>
                        </a:spcAft>
                        <a:buClrTx/>
                        <a:buSzTx/>
                        <a:buFontTx/>
                        <a:buNone/>
                        <a:defRPr/>
                      </a:pPr>
                      <a:r>
                        <a:rPr lang="zh-CN" altLang="en-US" sz="1600" dirty="0"/>
                        <a:t>目标端口</a:t>
                      </a:r>
                      <a:endParaRPr lang="zh-CN" altLang="en-US" sz="1600" b="0" dirty="0">
                        <a:solidFill>
                          <a:schemeClr val="tx1"/>
                        </a:solidFill>
                        <a:latin typeface="+mn-lt"/>
                        <a:ea typeface="+mn-ea"/>
                        <a:cs typeface="+mn-cs"/>
                      </a:endParaRPr>
                    </a:p>
                  </a:txBody>
                  <a:tcPr/>
                </a:tc>
                <a:tc>
                  <a:txBody>
                    <a:bodyPr/>
                    <a:lstStyle/>
                    <a:p>
                      <a:pPr marL="0" marR="0" indent="0" algn="l" defTabSz="914400" rtl="0" eaLnBrk="1" latinLnBrk="0" hangingPunct="1">
                        <a:spcBef>
                          <a:spcPts val="0"/>
                        </a:spcBef>
                        <a:spcAft>
                          <a:spcPts val="0"/>
                        </a:spcAft>
                        <a:buClrTx/>
                        <a:buSzTx/>
                        <a:buFontTx/>
                        <a:buNone/>
                        <a:defRPr/>
                      </a:pPr>
                      <a:r>
                        <a:rPr lang="zh-CN" altLang="en-US" sz="1600" dirty="0"/>
                        <a:t>帧序号</a:t>
                      </a:r>
                      <a:endParaRPr lang="zh-CN" altLang="en-US" sz="1600" b="0" dirty="0">
                        <a:solidFill>
                          <a:schemeClr val="tx1"/>
                        </a:solidFill>
                        <a:latin typeface="+mn-lt"/>
                        <a:ea typeface="+mn-ea"/>
                        <a:cs typeface="+mn-cs"/>
                      </a:endParaRPr>
                    </a:p>
                  </a:txBody>
                  <a:tcPr/>
                </a:tc>
                <a:tc>
                  <a:txBody>
                    <a:bodyPr/>
                    <a:lstStyle/>
                    <a:p>
                      <a:pPr marL="0" marR="0" indent="0" algn="l" defTabSz="914400" rtl="0" eaLnBrk="1" latinLnBrk="0" hangingPunct="1">
                        <a:spcBef>
                          <a:spcPts val="0"/>
                        </a:spcBef>
                        <a:spcAft>
                          <a:spcPts val="0"/>
                        </a:spcAft>
                        <a:buClrTx/>
                        <a:buSzTx/>
                        <a:buFontTx/>
                        <a:buNone/>
                        <a:defRPr/>
                      </a:pPr>
                      <a:r>
                        <a:rPr lang="zh-CN" altLang="en-US" sz="1600" dirty="0"/>
                        <a:t>帧数据</a:t>
                      </a:r>
                      <a:endParaRPr lang="zh-CN" altLang="en-US" sz="1600" b="0" dirty="0">
                        <a:solidFill>
                          <a:schemeClr val="tx1"/>
                        </a:solidFill>
                        <a:latin typeface="+mn-lt"/>
                        <a:ea typeface="+mn-ea"/>
                        <a:cs typeface="+mn-cs"/>
                      </a:endParaRPr>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2</a:t>
            </a:r>
            <a:r>
              <a:rPr lang="zh-CN" altLang="en-US" dirty="0"/>
              <a:t>、网络编程</a:t>
            </a:r>
            <a:r>
              <a:rPr lang="en-US" altLang="zh-CN" dirty="0"/>
              <a:t>TCP</a:t>
            </a:r>
            <a:r>
              <a:rPr lang="zh-CN" altLang="en-US" dirty="0"/>
              <a:t>协议</a:t>
            </a:r>
            <a:endParaRPr lang="en-US" altLang="zh-CN" dirty="0"/>
          </a:p>
        </p:txBody>
      </p:sp>
      <p:sp>
        <p:nvSpPr>
          <p:cNvPr id="3" name="内容占位符 2"/>
          <p:cNvSpPr>
            <a:spLocks noGrp="1"/>
          </p:cNvSpPr>
          <p:nvPr>
            <p:ph idx="1"/>
          </p:nvPr>
        </p:nvSpPr>
        <p:spPr/>
        <p:txBody>
          <a:bodyPr/>
          <a:lstStyle/>
          <a:p>
            <a:r>
              <a:rPr lang="en-US" altLang="zh-CN" b="1" dirty="0"/>
              <a:t>1</a:t>
            </a:r>
            <a:r>
              <a:rPr lang="zh-CN" altLang="en-US" b="1" dirty="0"/>
              <a:t>、</a:t>
            </a:r>
            <a:r>
              <a:rPr lang="en-US" altLang="zh-CN" b="1" dirty="0"/>
              <a:t>TCP</a:t>
            </a:r>
            <a:r>
              <a:rPr lang="zh-CN" altLang="en-US" b="1" dirty="0"/>
              <a:t>程序概述</a:t>
            </a:r>
            <a:endParaRPr lang="en-US" altLang="zh-CN" b="1" dirty="0"/>
          </a:p>
          <a:p>
            <a:r>
              <a:rPr lang="en-US" altLang="zh-CN" dirty="0"/>
              <a:t>TCP</a:t>
            </a:r>
            <a:r>
              <a:rPr lang="zh-CN" altLang="en-US" dirty="0"/>
              <a:t>是一个可靠的协议，面向连接的协议。</a:t>
            </a:r>
          </a:p>
          <a:p>
            <a:r>
              <a:rPr lang="zh-CN" altLang="en-US" dirty="0"/>
              <a:t>实现</a:t>
            </a:r>
            <a:r>
              <a:rPr lang="en-US" altLang="zh-CN" dirty="0"/>
              <a:t>TCP</a:t>
            </a:r>
            <a:r>
              <a:rPr lang="zh-CN" altLang="en-US" dirty="0"/>
              <a:t>程序，需要编写服务器端和客户端，</a:t>
            </a:r>
            <a:r>
              <a:rPr lang="en-US" altLang="zh-CN" dirty="0"/>
              <a:t>Java API</a:t>
            </a:r>
            <a:r>
              <a:rPr lang="zh-CN" altLang="en-US" dirty="0"/>
              <a:t>为我们提供了</a:t>
            </a:r>
            <a:r>
              <a:rPr lang="en-US" altLang="zh-CN" b="1" dirty="0"/>
              <a:t>java.net </a:t>
            </a:r>
            <a:r>
              <a:rPr lang="zh-CN" altLang="en-US" dirty="0"/>
              <a:t>包，为实现网络应用程序提供类。</a:t>
            </a:r>
            <a:endParaRPr lang="en-US" altLang="zh-CN" dirty="0"/>
          </a:p>
          <a:p>
            <a:r>
              <a:rPr lang="en-US" altLang="zh-CN" b="1" dirty="0" err="1"/>
              <a:t>ServerSocket</a:t>
            </a:r>
            <a:r>
              <a:rPr lang="en-US" altLang="zh-CN" dirty="0"/>
              <a:t> </a:t>
            </a:r>
            <a:r>
              <a:rPr lang="zh-CN" altLang="en-US" dirty="0"/>
              <a:t>：此类实现服务器套接字。</a:t>
            </a:r>
            <a:endParaRPr lang="en-US" altLang="zh-CN" dirty="0"/>
          </a:p>
          <a:p>
            <a:r>
              <a:rPr lang="en-US" altLang="zh-CN" b="1" dirty="0"/>
              <a:t>Socket</a:t>
            </a:r>
            <a:r>
              <a:rPr lang="zh-CN" altLang="en-US" dirty="0"/>
              <a:t> ：此类实现客户端套接字（也可以就叫“套接字”）。</a:t>
            </a:r>
          </a:p>
          <a:p>
            <a:endParaRPr lang="en-US" altLang="zh-CN" dirty="0"/>
          </a:p>
          <a:p>
            <a:r>
              <a:rPr lang="en-US" altLang="zh-CN" b="1" dirty="0">
                <a:solidFill>
                  <a:srgbClr val="FF0000"/>
                </a:solidFill>
              </a:rPr>
              <a:t>Socket</a:t>
            </a:r>
            <a:r>
              <a:rPr lang="zh-CN" altLang="en-US" b="1" dirty="0">
                <a:solidFill>
                  <a:srgbClr val="FF0000"/>
                </a:solidFill>
              </a:rPr>
              <a:t>是网络驱动层提供给应用程序编程的接口和一种机制。</a:t>
            </a:r>
          </a:p>
          <a:p>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5"/>
          <p:cNvSpPr>
            <a:spLocks noGrp="1"/>
          </p:cNvSpPr>
          <p:nvPr>
            <p:ph type="title"/>
          </p:nvPr>
        </p:nvSpPr>
        <p:spPr/>
        <p:txBody>
          <a:bodyPr>
            <a:normAutofit fontScale="90000"/>
          </a:bodyPr>
          <a:lstStyle/>
          <a:p>
            <a:r>
              <a:rPr lang="en-US" altLang="zh-CN" dirty="0"/>
              <a:t>2</a:t>
            </a:r>
            <a:r>
              <a:rPr lang="zh-CN" altLang="en-US" dirty="0"/>
              <a:t>、网络编程</a:t>
            </a:r>
            <a:r>
              <a:rPr lang="en-US" altLang="zh-CN" dirty="0"/>
              <a:t>TCP</a:t>
            </a:r>
            <a:r>
              <a:rPr lang="zh-CN" altLang="en-US" dirty="0"/>
              <a:t>协议</a:t>
            </a:r>
          </a:p>
        </p:txBody>
      </p:sp>
      <p:pic>
        <p:nvPicPr>
          <p:cNvPr id="4" name="图片 3"/>
          <p:cNvPicPr/>
          <p:nvPr/>
        </p:nvPicPr>
        <p:blipFill>
          <a:blip r:embed="rId3" cstate="print"/>
          <a:stretch>
            <a:fillRect/>
          </a:stretch>
        </p:blipFill>
        <p:spPr bwMode="auto">
          <a:xfrm>
            <a:off x="718669" y="1910074"/>
            <a:ext cx="1041647" cy="939719"/>
          </a:xfrm>
          <a:prstGeom prst="rect">
            <a:avLst/>
          </a:prstGeom>
          <a:ln>
            <a:noFill/>
          </a:ln>
          <a:effectLst>
            <a:outerShdw blurRad="292100" dist="139700" dir="2700000" algn="tl" rotWithShape="0">
              <a:srgbClr val="333333">
                <a:alpha val="65000"/>
              </a:srgbClr>
            </a:outerShdw>
          </a:effectLst>
        </p:spPr>
      </p:pic>
      <p:sp>
        <p:nvSpPr>
          <p:cNvPr id="5" name="右箭头 4"/>
          <p:cNvSpPr/>
          <p:nvPr/>
        </p:nvSpPr>
        <p:spPr>
          <a:xfrm>
            <a:off x="1800325" y="2100252"/>
            <a:ext cx="1710309" cy="525077"/>
          </a:xfrm>
          <a:prstGeom prst="rightArrow">
            <a:avLst/>
          </a:prstGeom>
        </p:spPr>
        <p:style>
          <a:lnRef idx="1">
            <a:schemeClr val="accent1"/>
          </a:lnRef>
          <a:fillRef idx="2">
            <a:schemeClr val="accent1"/>
          </a:fillRef>
          <a:effectRef idx="1">
            <a:schemeClr val="accent1"/>
          </a:effectRef>
          <a:fontRef idx="minor">
            <a:schemeClr val="dk1"/>
          </a:fontRef>
        </p:style>
        <p:txBody>
          <a:bodyPr lIns="106985" tIns="53492" rIns="106985" bIns="53492" anchor="ctr"/>
          <a:lstStyle/>
          <a:p>
            <a:pPr algn="ctr">
              <a:defRPr/>
            </a:pPr>
            <a:r>
              <a:rPr lang="zh-CN" altLang="en-US" sz="1900" dirty="0"/>
              <a:t>发货</a:t>
            </a:r>
          </a:p>
        </p:txBody>
      </p:sp>
      <p:pic>
        <p:nvPicPr>
          <p:cNvPr id="6" name="图片 5"/>
          <p:cNvPicPr>
            <a:picLocks noChangeAspect="1" noChangeArrowheads="1"/>
          </p:cNvPicPr>
          <p:nvPr/>
        </p:nvPicPr>
        <p:blipFill>
          <a:blip r:embed="rId4"/>
          <a:srcRect/>
          <a:stretch>
            <a:fillRect/>
          </a:stretch>
        </p:blipFill>
        <p:spPr bwMode="auto">
          <a:xfrm>
            <a:off x="6689731" y="1885938"/>
            <a:ext cx="1707945" cy="1118236"/>
          </a:xfrm>
          <a:prstGeom prst="rect">
            <a:avLst/>
          </a:prstGeom>
          <a:noFill/>
          <a:ln w="9525">
            <a:noFill/>
            <a:miter lim="800000"/>
            <a:headEnd/>
            <a:tailEnd/>
          </a:ln>
        </p:spPr>
      </p:pic>
      <p:pic>
        <p:nvPicPr>
          <p:cNvPr id="28674" name="Picture 2"/>
          <p:cNvPicPr>
            <a:picLocks noChangeAspect="1" noChangeArrowheads="1"/>
          </p:cNvPicPr>
          <p:nvPr/>
        </p:nvPicPr>
        <p:blipFill>
          <a:blip r:embed="rId5"/>
          <a:srcRect/>
          <a:stretch>
            <a:fillRect/>
          </a:stretch>
        </p:blipFill>
        <p:spPr bwMode="auto">
          <a:xfrm>
            <a:off x="3546459" y="1743062"/>
            <a:ext cx="1397670" cy="1555206"/>
          </a:xfrm>
          <a:prstGeom prst="rect">
            <a:avLst/>
          </a:prstGeom>
          <a:noFill/>
          <a:ln w="9525">
            <a:noFill/>
            <a:miter lim="800000"/>
            <a:headEnd/>
            <a:tailEnd/>
          </a:ln>
        </p:spPr>
      </p:pic>
      <p:sp>
        <p:nvSpPr>
          <p:cNvPr id="8" name="右箭头 7"/>
          <p:cNvSpPr/>
          <p:nvPr/>
        </p:nvSpPr>
        <p:spPr>
          <a:xfrm>
            <a:off x="4903781" y="2100252"/>
            <a:ext cx="1710309" cy="521505"/>
          </a:xfrm>
          <a:prstGeom prst="rightArrow">
            <a:avLst/>
          </a:prstGeom>
        </p:spPr>
        <p:style>
          <a:lnRef idx="1">
            <a:schemeClr val="accent1"/>
          </a:lnRef>
          <a:fillRef idx="2">
            <a:schemeClr val="accent1"/>
          </a:fillRef>
          <a:effectRef idx="1">
            <a:schemeClr val="accent1"/>
          </a:effectRef>
          <a:fontRef idx="minor">
            <a:schemeClr val="dk1"/>
          </a:fontRef>
        </p:style>
        <p:txBody>
          <a:bodyPr lIns="106985" tIns="53492" rIns="106985" bIns="53492" anchor="ctr"/>
          <a:lstStyle/>
          <a:p>
            <a:pPr algn="ctr">
              <a:defRPr/>
            </a:pPr>
            <a:r>
              <a:rPr lang="zh-CN" altLang="en-US" sz="1900" dirty="0"/>
              <a:t>入库</a:t>
            </a:r>
          </a:p>
        </p:txBody>
      </p:sp>
      <p:sp>
        <p:nvSpPr>
          <p:cNvPr id="9" name="直角双向箭头 8"/>
          <p:cNvSpPr/>
          <p:nvPr/>
        </p:nvSpPr>
        <p:spPr>
          <a:xfrm>
            <a:off x="2332014" y="3028946"/>
            <a:ext cx="5500725" cy="928694"/>
          </a:xfrm>
          <a:prstGeom prst="leftUpArrow">
            <a:avLst/>
          </a:prstGeom>
        </p:spPr>
        <p:style>
          <a:lnRef idx="1">
            <a:schemeClr val="accent1"/>
          </a:lnRef>
          <a:fillRef idx="2">
            <a:schemeClr val="accent1"/>
          </a:fillRef>
          <a:effectRef idx="1">
            <a:schemeClr val="accent1"/>
          </a:effectRef>
          <a:fontRef idx="minor">
            <a:schemeClr val="dk1"/>
          </a:fontRef>
        </p:style>
        <p:txBody>
          <a:bodyPr lIns="106985" tIns="53492" rIns="106985" bIns="53492" anchor="ctr"/>
          <a:lstStyle/>
          <a:p>
            <a:pPr algn="ctr">
              <a:defRPr/>
            </a:pPr>
            <a:r>
              <a:rPr lang="zh-CN" altLang="en-US" sz="1900" dirty="0"/>
              <a:t>发送到分发站</a:t>
            </a:r>
          </a:p>
        </p:txBody>
      </p:sp>
      <p:pic>
        <p:nvPicPr>
          <p:cNvPr id="10" name="图片 9"/>
          <p:cNvPicPr>
            <a:picLocks noChangeAspect="1" noChangeArrowheads="1"/>
          </p:cNvPicPr>
          <p:nvPr/>
        </p:nvPicPr>
        <p:blipFill>
          <a:blip r:embed="rId4"/>
          <a:srcRect/>
          <a:stretch>
            <a:fillRect/>
          </a:stretch>
        </p:blipFill>
        <p:spPr bwMode="auto">
          <a:xfrm>
            <a:off x="688939" y="3171822"/>
            <a:ext cx="1620076" cy="1060705"/>
          </a:xfrm>
          <a:prstGeom prst="rect">
            <a:avLst/>
          </a:prstGeom>
          <a:noFill/>
          <a:ln w="9525">
            <a:noFill/>
            <a:miter lim="800000"/>
            <a:headEnd/>
            <a:tailEnd/>
          </a:ln>
        </p:spPr>
      </p:pic>
      <p:pic>
        <p:nvPicPr>
          <p:cNvPr id="11" name="Picture 2"/>
          <p:cNvPicPr>
            <a:picLocks noChangeAspect="1" noChangeArrowheads="1"/>
          </p:cNvPicPr>
          <p:nvPr/>
        </p:nvPicPr>
        <p:blipFill>
          <a:blip r:embed="rId5"/>
          <a:srcRect/>
          <a:stretch>
            <a:fillRect/>
          </a:stretch>
        </p:blipFill>
        <p:spPr bwMode="auto">
          <a:xfrm>
            <a:off x="760377" y="4743458"/>
            <a:ext cx="1285884" cy="1430820"/>
          </a:xfrm>
          <a:prstGeom prst="rect">
            <a:avLst/>
          </a:prstGeom>
          <a:noFill/>
          <a:ln w="9525">
            <a:noFill/>
            <a:miter lim="800000"/>
            <a:headEnd/>
            <a:tailEnd/>
          </a:ln>
        </p:spPr>
      </p:pic>
      <p:sp>
        <p:nvSpPr>
          <p:cNvPr id="12" name="右箭头 11"/>
          <p:cNvSpPr/>
          <p:nvPr/>
        </p:nvSpPr>
        <p:spPr>
          <a:xfrm>
            <a:off x="2260575" y="5243524"/>
            <a:ext cx="1440259" cy="557198"/>
          </a:xfrm>
          <a:prstGeom prst="rightArrow">
            <a:avLst/>
          </a:prstGeom>
        </p:spPr>
        <p:style>
          <a:lnRef idx="1">
            <a:schemeClr val="accent1"/>
          </a:lnRef>
          <a:fillRef idx="2">
            <a:schemeClr val="accent1"/>
          </a:fillRef>
          <a:effectRef idx="1">
            <a:schemeClr val="accent1"/>
          </a:effectRef>
          <a:fontRef idx="minor">
            <a:schemeClr val="dk1"/>
          </a:fontRef>
        </p:style>
        <p:txBody>
          <a:bodyPr lIns="106985" tIns="53492" rIns="106985" bIns="53492" anchor="ctr"/>
          <a:lstStyle/>
          <a:p>
            <a:pPr algn="ctr">
              <a:defRPr/>
            </a:pPr>
            <a:r>
              <a:rPr lang="zh-CN" altLang="en-US" sz="1900" dirty="0"/>
              <a:t>送货</a:t>
            </a:r>
          </a:p>
        </p:txBody>
      </p:sp>
      <p:sp>
        <p:nvSpPr>
          <p:cNvPr id="14" name="云形标注 13"/>
          <p:cNvSpPr/>
          <p:nvPr/>
        </p:nvSpPr>
        <p:spPr>
          <a:xfrm>
            <a:off x="4396052" y="1341873"/>
            <a:ext cx="1579299" cy="674401"/>
          </a:xfrm>
          <a:prstGeom prst="cloudCallout">
            <a:avLst/>
          </a:prstGeom>
        </p:spPr>
        <p:style>
          <a:lnRef idx="2">
            <a:schemeClr val="dk1"/>
          </a:lnRef>
          <a:fillRef idx="1">
            <a:schemeClr val="lt1"/>
          </a:fillRef>
          <a:effectRef idx="0">
            <a:schemeClr val="dk1"/>
          </a:effectRef>
          <a:fontRef idx="minor">
            <a:schemeClr val="dk1"/>
          </a:fontRef>
        </p:style>
        <p:txBody>
          <a:bodyPr lIns="106985" tIns="53492" rIns="106985" bIns="53492" anchor="ctr"/>
          <a:lstStyle/>
          <a:p>
            <a:pPr algn="ctr">
              <a:defRPr/>
            </a:pPr>
            <a:r>
              <a:rPr lang="en-US" altLang="zh-CN"/>
              <a:t>socket</a:t>
            </a:r>
            <a:endParaRPr lang="zh-CN" altLang="en-US"/>
          </a:p>
        </p:txBody>
      </p:sp>
      <p:sp>
        <p:nvSpPr>
          <p:cNvPr id="15" name="云形标注 14"/>
          <p:cNvSpPr/>
          <p:nvPr/>
        </p:nvSpPr>
        <p:spPr>
          <a:xfrm>
            <a:off x="1557927" y="4264537"/>
            <a:ext cx="1702780" cy="764673"/>
          </a:xfrm>
          <a:prstGeom prst="cloudCallout">
            <a:avLst/>
          </a:prstGeom>
        </p:spPr>
        <p:style>
          <a:lnRef idx="2">
            <a:schemeClr val="dk1"/>
          </a:lnRef>
          <a:fillRef idx="1">
            <a:schemeClr val="lt1"/>
          </a:fillRef>
          <a:effectRef idx="0">
            <a:schemeClr val="dk1"/>
          </a:effectRef>
          <a:fontRef idx="minor">
            <a:schemeClr val="dk1"/>
          </a:fontRef>
        </p:style>
        <p:txBody>
          <a:bodyPr lIns="106985" tIns="53492" rIns="106985" bIns="53492" anchor="ctr"/>
          <a:lstStyle/>
          <a:p>
            <a:pPr algn="ctr">
              <a:defRPr/>
            </a:pPr>
            <a:r>
              <a:rPr lang="en-US" altLang="zh-CN" dirty="0"/>
              <a:t>socket</a:t>
            </a:r>
            <a:endParaRPr lang="zh-CN" altLang="en-US" dirty="0"/>
          </a:p>
        </p:txBody>
      </p:sp>
      <p:pic>
        <p:nvPicPr>
          <p:cNvPr id="3" name="内容占位符 2"/>
          <p:cNvPicPr>
            <a:picLocks noGrp="1" noChangeAspect="1"/>
          </p:cNvPicPr>
          <p:nvPr>
            <p:ph idx="1"/>
          </p:nvPr>
        </p:nvPicPr>
        <p:blipFill>
          <a:blip r:embed="rId6"/>
          <a:stretch>
            <a:fillRect/>
          </a:stretch>
        </p:blipFill>
        <p:spPr>
          <a:xfrm>
            <a:off x="5759450" y="4743450"/>
            <a:ext cx="854075" cy="1423670"/>
          </a:xfrm>
          <a:prstGeom prst="rect">
            <a:avLst/>
          </a:prstGeom>
        </p:spPr>
      </p:pic>
      <p:pic>
        <p:nvPicPr>
          <p:cNvPr id="7" name="图片 6"/>
          <p:cNvPicPr>
            <a:picLocks noChangeAspect="1"/>
          </p:cNvPicPr>
          <p:nvPr/>
        </p:nvPicPr>
        <p:blipFill>
          <a:blip r:embed="rId7"/>
          <a:stretch>
            <a:fillRect/>
          </a:stretch>
        </p:blipFill>
        <p:spPr>
          <a:xfrm>
            <a:off x="3984625" y="4041775"/>
            <a:ext cx="1774825" cy="23926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674"/>
                                        </p:tgtEl>
                                        <p:attrNameLst>
                                          <p:attrName>style.visibility</p:attrName>
                                        </p:attrNameLst>
                                      </p:cBhvr>
                                      <p:to>
                                        <p:strVal val="visible"/>
                                      </p:to>
                                    </p:set>
                                    <p:animEffect transition="in" filter="fade">
                                      <p:cBhvr>
                                        <p:cTn id="17" dur="2000"/>
                                        <p:tgtEl>
                                          <p:spTgt spid="2867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2000"/>
                                        <p:tgtEl>
                                          <p:spTgt spid="8"/>
                                        </p:tgtEl>
                                      </p:cBhvr>
                                    </p:animEffect>
                                  </p:childTnLst>
                                </p:cTn>
                              </p:par>
                              <p:par>
                                <p:cTn id="23" presetID="10"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20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20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200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20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2000"/>
                                        <p:tgtEl>
                                          <p:spTgt spid="12"/>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2000"/>
                                        <p:tgtEl>
                                          <p:spTgt spid="1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2000"/>
                                        <p:tgtEl>
                                          <p:spTgt spid="14"/>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grpId="1" nodeType="clickEffect">
                                  <p:stCondLst>
                                    <p:cond delay="0"/>
                                  </p:stCondLst>
                                  <p:childTnLst>
                                    <p:animEffect transition="out" filter="fade">
                                      <p:cBhvr>
                                        <p:cTn id="57" dur="2000"/>
                                        <p:tgtEl>
                                          <p:spTgt spid="15"/>
                                        </p:tgtEl>
                                      </p:cBhvr>
                                    </p:animEffect>
                                    <p:set>
                                      <p:cBhvr>
                                        <p:cTn id="58" dur="1" fill="hold">
                                          <p:stCondLst>
                                            <p:cond delay="1999"/>
                                          </p:stCondLst>
                                        </p:cTn>
                                        <p:tgtEl>
                                          <p:spTgt spid="15"/>
                                        </p:tgtEl>
                                        <p:attrNameLst>
                                          <p:attrName>style.visibility</p:attrName>
                                        </p:attrNameLst>
                                      </p:cBhvr>
                                      <p:to>
                                        <p:strVal val="hidden"/>
                                      </p:to>
                                    </p:set>
                                  </p:childTnLst>
                                </p:cTn>
                              </p:par>
                              <p:par>
                                <p:cTn id="59" presetID="10" presetClass="exit" presetSubtype="0" fill="hold" grpId="1" nodeType="withEffect">
                                  <p:stCondLst>
                                    <p:cond delay="0"/>
                                  </p:stCondLst>
                                  <p:childTnLst>
                                    <p:animEffect transition="out" filter="fade">
                                      <p:cBhvr>
                                        <p:cTn id="60" dur="2000"/>
                                        <p:tgtEl>
                                          <p:spTgt spid="14"/>
                                        </p:tgtEl>
                                      </p:cBhvr>
                                    </p:animEffect>
                                    <p:set>
                                      <p:cBhvr>
                                        <p:cTn id="61" dur="1" fill="hold">
                                          <p:stCondLst>
                                            <p:cond delay="19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P spid="12" grpId="0" animBg="1"/>
      <p:bldP spid="14" grpId="0" animBg="1"/>
      <p:bldP spid="14" grpId="1" animBg="1"/>
      <p:bldP spid="15" grpId="0" animBg="1"/>
      <p:bldP spid="15"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2</a:t>
            </a:r>
            <a:r>
              <a:rPr lang="zh-CN" altLang="en-US" dirty="0"/>
              <a:t>、网络编程</a:t>
            </a:r>
            <a:r>
              <a:rPr lang="en-US" altLang="zh-CN" dirty="0"/>
              <a:t>TCP</a:t>
            </a:r>
            <a:r>
              <a:rPr lang="zh-CN" altLang="en-US" dirty="0"/>
              <a:t>协议</a:t>
            </a:r>
            <a:endParaRPr lang="en-US" altLang="zh-CN" dirty="0"/>
          </a:p>
        </p:txBody>
      </p:sp>
      <p:sp>
        <p:nvSpPr>
          <p:cNvPr id="3" name="内容占位符 2"/>
          <p:cNvSpPr>
            <a:spLocks noGrp="1"/>
          </p:cNvSpPr>
          <p:nvPr>
            <p:ph idx="1"/>
          </p:nvPr>
        </p:nvSpPr>
        <p:spPr/>
        <p:txBody>
          <a:bodyPr/>
          <a:lstStyle/>
          <a:p>
            <a:r>
              <a:rPr lang="en-US" altLang="zh-CN" b="1" dirty="0"/>
              <a:t>2</a:t>
            </a:r>
            <a:r>
              <a:rPr lang="zh-CN" altLang="en-US" b="1" dirty="0"/>
              <a:t>、数据发送过程</a:t>
            </a:r>
            <a:endParaRPr lang="en-US" altLang="zh-CN" b="1"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p:txBody>
      </p:sp>
      <p:pic>
        <p:nvPicPr>
          <p:cNvPr id="4" name="Picture 5"/>
          <p:cNvPicPr>
            <a:picLocks noChangeAspect="1" noChangeArrowheads="1"/>
          </p:cNvPicPr>
          <p:nvPr/>
        </p:nvPicPr>
        <p:blipFill>
          <a:blip r:embed="rId2"/>
          <a:srcRect/>
          <a:stretch>
            <a:fillRect/>
          </a:stretch>
        </p:blipFill>
        <p:spPr bwMode="auto">
          <a:xfrm>
            <a:off x="1188720" y="2028825"/>
            <a:ext cx="6075045" cy="4286250"/>
          </a:xfrm>
          <a:prstGeom prst="rect">
            <a:avLst/>
          </a:prstGeom>
          <a:noFill/>
          <a:ln w="9525">
            <a:noFill/>
            <a:miter lim="800000"/>
            <a:headEnd/>
            <a:tailEnd/>
          </a:ln>
        </p:spPr>
      </p:pic>
    </p:spTree>
  </p:cSld>
  <p:clrMapOvr>
    <a:masterClrMapping/>
  </p:clrMapOvr>
</p:sld>
</file>

<file path=ppt/theme/theme1.xml><?xml version="1.0" encoding="utf-8"?>
<a:theme xmlns:a="http://schemas.openxmlformats.org/drawingml/2006/main" name="1_codingk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01章 Java开发入门">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codingke</Template>
  <TotalTime>8759</TotalTime>
  <Words>1887</Words>
  <Application>Microsoft Macintosh PowerPoint</Application>
  <PresentationFormat>自定义</PresentationFormat>
  <Paragraphs>236</Paragraphs>
  <Slides>25</Slides>
  <Notes>1</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25</vt:i4>
      </vt:variant>
    </vt:vector>
  </HeadingPairs>
  <TitlesOfParts>
    <vt:vector size="32" baseType="lpstr">
      <vt:lpstr>黑体</vt:lpstr>
      <vt:lpstr>宋体</vt:lpstr>
      <vt:lpstr>微软雅黑</vt:lpstr>
      <vt:lpstr>Arial</vt:lpstr>
      <vt:lpstr>Calibri</vt:lpstr>
      <vt:lpstr>1_codingke</vt:lpstr>
      <vt:lpstr>第01章 Java开发入门</vt:lpstr>
      <vt:lpstr>第11章：网络编程</vt:lpstr>
      <vt:lpstr>课程大纲</vt:lpstr>
      <vt:lpstr>1、网络编程基本概念</vt:lpstr>
      <vt:lpstr>1、网络编程基本概念</vt:lpstr>
      <vt:lpstr>1、网络编程基本概念</vt:lpstr>
      <vt:lpstr>1、网络编程基本概念</vt:lpstr>
      <vt:lpstr>2、网络编程TCP协议</vt:lpstr>
      <vt:lpstr>2、网络编程TCP协议</vt:lpstr>
      <vt:lpstr>2、网络编程TCP协议</vt:lpstr>
      <vt:lpstr>2、网络编程TCP协议</vt:lpstr>
      <vt:lpstr>2、网络编程TCP协议</vt:lpstr>
      <vt:lpstr>2、网络编程TCP协议</vt:lpstr>
      <vt:lpstr>3、TCP实现ECHO程序</vt:lpstr>
      <vt:lpstr>4、服务器与多客户端通信</vt:lpstr>
      <vt:lpstr>5、多客户端之间的通信</vt:lpstr>
      <vt:lpstr>6、网络编程UDP协议</vt:lpstr>
      <vt:lpstr>6、网络编程UDP协议</vt:lpstr>
      <vt:lpstr>7、URL</vt:lpstr>
      <vt:lpstr>8、MINA框架</vt:lpstr>
      <vt:lpstr>8、MINA框架</vt:lpstr>
      <vt:lpstr>8、MINA框架</vt:lpstr>
      <vt:lpstr>8、MINA框架</vt:lpstr>
      <vt:lpstr>8、MINA框架</vt:lpstr>
      <vt:lpstr>总结</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Windows 用户</dc:creator>
  <cp:lastModifiedBy>li defeng</cp:lastModifiedBy>
  <cp:revision>108</cp:revision>
  <dcterms:created xsi:type="dcterms:W3CDTF">2014-03-25T02:54:00Z</dcterms:created>
  <dcterms:modified xsi:type="dcterms:W3CDTF">2019-10-14T14:22:28Z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2052-10.1.0.6391</vt:lpwstr>
  </property>
</Properties>
</file>

<file path=docProps/thumbnail.jpeg>
</file>